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4" r:id="rId2"/>
  </p:sldMasterIdLst>
  <p:notesMasterIdLst>
    <p:notesMasterId r:id="rId10"/>
  </p:notesMasterIdLst>
  <p:handoutMasterIdLst>
    <p:handoutMasterId r:id="rId11"/>
  </p:handoutMasterIdLst>
  <p:sldIdLst>
    <p:sldId id="290" r:id="rId3"/>
    <p:sldId id="301" r:id="rId4"/>
    <p:sldId id="299" r:id="rId5"/>
    <p:sldId id="300" r:id="rId6"/>
    <p:sldId id="286" r:id="rId7"/>
    <p:sldId id="296" r:id="rId8"/>
    <p:sldId id="297" r:id="rId9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C7075"/>
    <a:srgbClr val="646D76"/>
    <a:srgbClr val="CFCFCF"/>
    <a:srgbClr val="FFFFFF"/>
    <a:srgbClr val="DEDEDE"/>
    <a:srgbClr val="F2F2F2"/>
    <a:srgbClr val="E7E6E9"/>
    <a:srgbClr val="E9EAED"/>
    <a:srgbClr val="E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43BD8-F624-425C-AB1E-0347E0EB2D8C}" v="13" dt="2024-02-20T18:21:54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8825" autoAdjust="0"/>
  </p:normalViewPr>
  <p:slideViewPr>
    <p:cSldViewPr snapToGrid="0" snapToObjects="1">
      <p:cViewPr varScale="1">
        <p:scale>
          <a:sx n="104" d="100"/>
          <a:sy n="104" d="100"/>
        </p:scale>
        <p:origin x="114" y="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l Chun" userId="3df7c7ca-c0cd-4963-a3a1-09e26b7a30bd" providerId="ADAL" clId="{65943BD8-F624-425C-AB1E-0347E0EB2D8C}"/>
    <pc:docChg chg="modSld">
      <pc:chgData name="Laurel Chun" userId="3df7c7ca-c0cd-4963-a3a1-09e26b7a30bd" providerId="ADAL" clId="{65943BD8-F624-425C-AB1E-0347E0EB2D8C}" dt="2024-02-20T18:21:54.149" v="12"/>
      <pc:docMkLst>
        <pc:docMk/>
      </pc:docMkLst>
      <pc:sldChg chg="modSp">
        <pc:chgData name="Laurel Chun" userId="3df7c7ca-c0cd-4963-a3a1-09e26b7a30bd" providerId="ADAL" clId="{65943BD8-F624-425C-AB1E-0347E0EB2D8C}" dt="2024-02-20T18:21:54.149" v="12"/>
        <pc:sldMkLst>
          <pc:docMk/>
          <pc:sldMk cId="593072886" sldId="300"/>
        </pc:sldMkLst>
        <pc:graphicFrameChg chg="mod">
          <ac:chgData name="Laurel Chun" userId="3df7c7ca-c0cd-4963-a3a1-09e26b7a30bd" providerId="ADAL" clId="{65943BD8-F624-425C-AB1E-0347E0EB2D8C}" dt="2024-02-20T18:21:54.149" v="12"/>
          <ac:graphicFrameMkLst>
            <pc:docMk/>
            <pc:sldMk cId="593072886" sldId="300"/>
            <ac:graphicFrameMk id="9" creationId="{65B4754F-D7CF-4347-A1F4-BBD938951A7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\research\projects\DigitalDivide\Michelson%20Digital%20Equity\Digital_Equity_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\research\projects\DigitalDivide\Michelson%20Digital%20Equity\Digital_Equity_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6616884043816E-2"/>
          <c:y val="4.6355593821507154E-2"/>
          <c:w val="0.91606296445049251"/>
          <c:h val="0.52729468323769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'Figs 5 6 8'!$K$1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Proxima Nova" panose="02000506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'Figs 5 6 8'!$I$2:$J$9</c:f>
              <c:multiLvlStrCache>
                <c:ptCount val="8"/>
                <c:lvl>
                  <c:pt idx="0">
                    <c:v>No BA</c:v>
                  </c:pt>
                  <c:pt idx="1">
                    <c:v>BA plus</c:v>
                  </c:pt>
                  <c:pt idx="2">
                    <c:v>Low income</c:v>
                  </c:pt>
                  <c:pt idx="3">
                    <c:v>High income</c:v>
                  </c:pt>
                  <c:pt idx="4">
                    <c:v>Asian</c:v>
                  </c:pt>
                  <c:pt idx="5">
                    <c:v>Black</c:v>
                  </c:pt>
                  <c:pt idx="6">
                    <c:v>Latino</c:v>
                  </c:pt>
                  <c:pt idx="7">
                    <c:v>White</c:v>
                  </c:pt>
                </c:lvl>
                <c:lvl>
                  <c:pt idx="0">
                    <c:v>Education</c:v>
                  </c:pt>
                  <c:pt idx="2">
                    <c:v>Income</c:v>
                  </c:pt>
                  <c:pt idx="4">
                    <c:v>Race/ethnicity</c:v>
                  </c:pt>
                </c:lvl>
              </c:multiLvlStrCache>
            </c:multiLvlStrRef>
          </c:cat>
          <c:val>
            <c:numRef>
              <c:f>'Figs 5 6 8'!$K$2:$K$9</c:f>
              <c:numCache>
                <c:formatCode>0%</c:formatCode>
                <c:ptCount val="8"/>
                <c:pt idx="0">
                  <c:v>0.62360000000000004</c:v>
                </c:pt>
                <c:pt idx="1">
                  <c:v>0.82589999999999997</c:v>
                </c:pt>
                <c:pt idx="2">
                  <c:v>0.51639999999999997</c:v>
                </c:pt>
                <c:pt idx="3">
                  <c:v>0.85419999999999996</c:v>
                </c:pt>
                <c:pt idx="4">
                  <c:v>0.7944</c:v>
                </c:pt>
                <c:pt idx="5">
                  <c:v>0.57830000000000004</c:v>
                </c:pt>
                <c:pt idx="6">
                  <c:v>0.61</c:v>
                </c:pt>
                <c:pt idx="7">
                  <c:v>0.74419999999999997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D-4B0C-99D8-D898D7D5D75E}"/>
            </c:ext>
          </c:extLst>
        </c:ser>
        <c:ser>
          <c:idx val="1"/>
          <c:order val="1"/>
          <c:tx>
            <c:strRef>
              <c:f>'Figs 5 6 8'!$L$1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3"/>
                    </a:solidFill>
                    <a:latin typeface="Proxima Nova" panose="02000506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'Figs 5 6 8'!$I$2:$J$9</c:f>
              <c:multiLvlStrCache>
                <c:ptCount val="8"/>
                <c:lvl>
                  <c:pt idx="0">
                    <c:v>No BA</c:v>
                  </c:pt>
                  <c:pt idx="1">
                    <c:v>BA plus</c:v>
                  </c:pt>
                  <c:pt idx="2">
                    <c:v>Low income</c:v>
                  </c:pt>
                  <c:pt idx="3">
                    <c:v>High income</c:v>
                  </c:pt>
                  <c:pt idx="4">
                    <c:v>Asian</c:v>
                  </c:pt>
                  <c:pt idx="5">
                    <c:v>Black</c:v>
                  </c:pt>
                  <c:pt idx="6">
                    <c:v>Latino</c:v>
                  </c:pt>
                  <c:pt idx="7">
                    <c:v>White</c:v>
                  </c:pt>
                </c:lvl>
                <c:lvl>
                  <c:pt idx="0">
                    <c:v>Education</c:v>
                  </c:pt>
                  <c:pt idx="2">
                    <c:v>Income</c:v>
                  </c:pt>
                  <c:pt idx="4">
                    <c:v>Race/ethnicity</c:v>
                  </c:pt>
                </c:lvl>
              </c:multiLvlStrCache>
            </c:multiLvlStrRef>
          </c:cat>
          <c:val>
            <c:numRef>
              <c:f>'Figs 5 6 8'!$L$2:$L$9</c:f>
              <c:numCache>
                <c:formatCode>0%</c:formatCode>
                <c:ptCount val="8"/>
                <c:pt idx="0">
                  <c:v>0.79239999999999999</c:v>
                </c:pt>
                <c:pt idx="1">
                  <c:v>0.87070000000000003</c:v>
                </c:pt>
                <c:pt idx="2">
                  <c:v>0.75409999999999999</c:v>
                </c:pt>
                <c:pt idx="3">
                  <c:v>0.89149999999999996</c:v>
                </c:pt>
                <c:pt idx="4">
                  <c:v>0.83789999999999998</c:v>
                </c:pt>
                <c:pt idx="5">
                  <c:v>0.8599</c:v>
                </c:pt>
                <c:pt idx="6">
                  <c:v>0.7772</c:v>
                </c:pt>
                <c:pt idx="7">
                  <c:v>0.85060000000000002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D-4B0C-99D8-D898D7D5D75E}"/>
            </c:ext>
          </c:extLst>
        </c:ser>
        <c:ser>
          <c:idx val="2"/>
          <c:order val="2"/>
          <c:tx>
            <c:strRef>
              <c:f>'Figs 5 6 8'!$M$1</c:f>
              <c:strCache>
                <c:ptCount val="1"/>
                <c:pt idx="0">
                  <c:v>Spring 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37909164429120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5D-4B0C-99D8-D898D7D5D75E}"/>
                </c:ext>
              </c:extLst>
            </c:dLbl>
            <c:dLbl>
              <c:idx val="4"/>
              <c:layout>
                <c:manualLayout>
                  <c:x val="3.37909164429127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5D-4B0C-99D8-D898D7D5D75E}"/>
                </c:ext>
              </c:extLst>
            </c:dLbl>
            <c:dLbl>
              <c:idx val="5"/>
              <c:layout>
                <c:manualLayout>
                  <c:x val="-1.2389859567019673E-16"/>
                  <c:y val="4.9906415646565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5D-4B0C-99D8-D898D7D5D75E}"/>
                </c:ext>
              </c:extLst>
            </c:dLbl>
            <c:dLbl>
              <c:idx val="6"/>
              <c:layout>
                <c:manualLayout>
                  <c:x val="3.3790916442912708E-3"/>
                  <c:y val="-1.14367548006371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5D-4B0C-99D8-D898D7D5D75E}"/>
                </c:ext>
              </c:extLst>
            </c:dLbl>
            <c:dLbl>
              <c:idx val="7"/>
              <c:layout>
                <c:manualLayout>
                  <c:x val="1.68954582214551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5D-4B0C-99D8-D898D7D5D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Proxima Nova" panose="02000506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'Figs 5 6 8'!$I$2:$J$9</c:f>
              <c:multiLvlStrCache>
                <c:ptCount val="8"/>
                <c:lvl>
                  <c:pt idx="0">
                    <c:v>No BA</c:v>
                  </c:pt>
                  <c:pt idx="1">
                    <c:v>BA plus</c:v>
                  </c:pt>
                  <c:pt idx="2">
                    <c:v>Low income</c:v>
                  </c:pt>
                  <c:pt idx="3">
                    <c:v>High income</c:v>
                  </c:pt>
                  <c:pt idx="4">
                    <c:v>Asian</c:v>
                  </c:pt>
                  <c:pt idx="5">
                    <c:v>Black</c:v>
                  </c:pt>
                  <c:pt idx="6">
                    <c:v>Latino</c:v>
                  </c:pt>
                  <c:pt idx="7">
                    <c:v>White</c:v>
                  </c:pt>
                </c:lvl>
                <c:lvl>
                  <c:pt idx="0">
                    <c:v>Education</c:v>
                  </c:pt>
                  <c:pt idx="2">
                    <c:v>Income</c:v>
                  </c:pt>
                  <c:pt idx="4">
                    <c:v>Race/ethnicity</c:v>
                  </c:pt>
                </c:lvl>
              </c:multiLvlStrCache>
            </c:multiLvlStrRef>
          </c:cat>
          <c:val>
            <c:numRef>
              <c:f>'Figs 5 6 8'!$M$2:$M$9</c:f>
              <c:numCache>
                <c:formatCode>0%</c:formatCode>
                <c:ptCount val="8"/>
                <c:pt idx="0">
                  <c:v>0.78759999999999997</c:v>
                </c:pt>
                <c:pt idx="1">
                  <c:v>0.8921</c:v>
                </c:pt>
                <c:pt idx="2">
                  <c:v>0.73839999999999995</c:v>
                </c:pt>
                <c:pt idx="3">
                  <c:v>0.89410000000000001</c:v>
                </c:pt>
                <c:pt idx="4">
                  <c:v>0.83420000000000005</c:v>
                </c:pt>
                <c:pt idx="5">
                  <c:v>0.79490000000000005</c:v>
                </c:pt>
                <c:pt idx="6">
                  <c:v>0.77190000000000003</c:v>
                </c:pt>
                <c:pt idx="7">
                  <c:v>0.87350000000000005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D-4B0C-99D8-D898D7D5D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1611426000"/>
        <c:axId val="161143057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'Figs 5 6 8'!$N$1</c15:sqref>
                        </c15:formulaRef>
                      </c:ext>
                    </c:extLst>
                    <c:strCache>
                      <c:ptCount val="1"/>
                      <c:pt idx="0">
                        <c:v>fall 2020 vs spring 2020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'Figs 5 6 8'!$I$2:$J$9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No BA</c:v>
                        </c:pt>
                        <c:pt idx="1">
                          <c:v>BA plus</c:v>
                        </c:pt>
                        <c:pt idx="2">
                          <c:v>Low income</c:v>
                        </c:pt>
                        <c:pt idx="3">
                          <c:v>High income</c:v>
                        </c:pt>
                        <c:pt idx="4">
                          <c:v>Asian</c:v>
                        </c:pt>
                        <c:pt idx="5">
                          <c:v>Black</c:v>
                        </c:pt>
                        <c:pt idx="6">
                          <c:v>Latino</c:v>
                        </c:pt>
                        <c:pt idx="7">
                          <c:v>White</c:v>
                        </c:pt>
                      </c:lvl>
                      <c:lvl>
                        <c:pt idx="0">
                          <c:v>Education</c:v>
                        </c:pt>
                        <c:pt idx="2">
                          <c:v>Income</c:v>
                        </c:pt>
                        <c:pt idx="4">
                          <c:v>Race/ethnicity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'Figs 5 6 8'!$N$2:$N$9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55D-4B0C-99D8-D898D7D5D75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'Figs 5 6 8'!$O$1</c15:sqref>
                        </c15:formulaRef>
                      </c:ext>
                    </c:extLst>
                    <c:strCache>
                      <c:ptCount val="1"/>
                      <c:pt idx="0">
                        <c:v>spring 21 vs spring 20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'Figs 5 6 8'!$I$2:$J$9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No BA</c:v>
                        </c:pt>
                        <c:pt idx="1">
                          <c:v>BA plus</c:v>
                        </c:pt>
                        <c:pt idx="2">
                          <c:v>Low income</c:v>
                        </c:pt>
                        <c:pt idx="3">
                          <c:v>High income</c:v>
                        </c:pt>
                        <c:pt idx="4">
                          <c:v>Asian</c:v>
                        </c:pt>
                        <c:pt idx="5">
                          <c:v>Black</c:v>
                        </c:pt>
                        <c:pt idx="6">
                          <c:v>Latino</c:v>
                        </c:pt>
                        <c:pt idx="7">
                          <c:v>White</c:v>
                        </c:pt>
                      </c:lvl>
                      <c:lvl>
                        <c:pt idx="0">
                          <c:v>Education</c:v>
                        </c:pt>
                        <c:pt idx="2">
                          <c:v>Income</c:v>
                        </c:pt>
                        <c:pt idx="4">
                          <c:v>Race/ethnicity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'Figs 5 6 8'!$O$2:$O$9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55D-4B0C-99D8-D898D7D5D75E}"/>
                  </c:ext>
                </c:extLst>
              </c15:ser>
            </c15:filteredBarSeries>
          </c:ext>
        </c:extLst>
      </c:barChart>
      <c:catAx>
        <c:axId val="161142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3C3D3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C3D3F"/>
                </a:solidFill>
                <a:latin typeface="Proxima Nova" panose="02000506030000020004" pitchFamily="2" charset="0"/>
                <a:ea typeface="+mn-ea"/>
                <a:cs typeface="+mn-cs"/>
              </a:defRPr>
            </a:pPr>
            <a:endParaRPr lang="en-US"/>
          </a:p>
        </c:txPr>
        <c:crossAx val="1611430576"/>
        <c:crosses val="autoZero"/>
        <c:auto val="1"/>
        <c:lblAlgn val="ctr"/>
        <c:lblOffset val="100"/>
        <c:noMultiLvlLbl val="0"/>
      </c:catAx>
      <c:valAx>
        <c:axId val="161143057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12700">
            <a:solidFill>
              <a:srgbClr val="3C3D3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C3D3F"/>
                </a:solidFill>
                <a:latin typeface="Proxima Nova" panose="02000506030000020004" pitchFamily="2" charset="0"/>
                <a:ea typeface="+mn-ea"/>
                <a:cs typeface="+mn-cs"/>
              </a:defRPr>
            </a:pPr>
            <a:endParaRPr lang="en-US"/>
          </a:p>
        </c:txPr>
        <c:crossAx val="1611426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12941854480083"/>
          <c:y val="0.90686598319764944"/>
          <c:w val="0.50974102987529424"/>
          <c:h val="9.3134016802350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C3D3F"/>
              </a:solidFill>
              <a:latin typeface="Proxima Nova" panose="02000506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C3D3F"/>
          </a:solidFill>
          <a:latin typeface="Proxima Nova" panose="02000506030000020004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6616884043816E-2"/>
          <c:y val="4.1061191160041227E-2"/>
          <c:w val="0.91474804548150923"/>
          <c:h val="0.52729468323769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'Figs 1 2 4'!$J$1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06863746643690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31-453E-85FC-DA29B7950649}"/>
                </c:ext>
              </c:extLst>
            </c:dLbl>
            <c:dLbl>
              <c:idx val="3"/>
              <c:layout>
                <c:manualLayout>
                  <c:x val="-5.06863746643690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31-453E-85FC-DA29B7950649}"/>
                </c:ext>
              </c:extLst>
            </c:dLbl>
            <c:dLbl>
              <c:idx val="4"/>
              <c:layout>
                <c:manualLayout>
                  <c:x val="-5.06863746643690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31-453E-85FC-DA29B7950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Proxima Nova" panose="02000506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'Figs 1 2 4'!$H$2:$I$9</c:f>
              <c:multiLvlStrCache>
                <c:ptCount val="8"/>
                <c:lvl>
                  <c:pt idx="0">
                    <c:v>No BA</c:v>
                  </c:pt>
                  <c:pt idx="1">
                    <c:v>BA plus</c:v>
                  </c:pt>
                  <c:pt idx="2">
                    <c:v>Low income</c:v>
                  </c:pt>
                  <c:pt idx="3">
                    <c:v>High income</c:v>
                  </c:pt>
                  <c:pt idx="4">
                    <c:v>Asian</c:v>
                  </c:pt>
                  <c:pt idx="5">
                    <c:v>Black</c:v>
                  </c:pt>
                  <c:pt idx="6">
                    <c:v>Latino</c:v>
                  </c:pt>
                  <c:pt idx="7">
                    <c:v>White</c:v>
                  </c:pt>
                </c:lvl>
                <c:lvl>
                  <c:pt idx="0">
                    <c:v>Education</c:v>
                  </c:pt>
                  <c:pt idx="2">
                    <c:v>Income</c:v>
                  </c:pt>
                  <c:pt idx="4">
                    <c:v>Race/ethnicity</c:v>
                  </c:pt>
                </c:lvl>
              </c:multiLvlStrCache>
            </c:multiLvlStrRef>
          </c:cat>
          <c:val>
            <c:numRef>
              <c:f>'Figs 1 2 4'!$J$2:$J$9</c:f>
              <c:numCache>
                <c:formatCode>0%</c:formatCode>
                <c:ptCount val="8"/>
                <c:pt idx="0">
                  <c:v>0.66810000000000003</c:v>
                </c:pt>
                <c:pt idx="1">
                  <c:v>0.83440000000000003</c:v>
                </c:pt>
                <c:pt idx="2">
                  <c:v>0.57240000000000002</c:v>
                </c:pt>
                <c:pt idx="3">
                  <c:v>0.86899999999999999</c:v>
                </c:pt>
                <c:pt idx="4">
                  <c:v>0.84050000000000002</c:v>
                </c:pt>
                <c:pt idx="5">
                  <c:v>0.61250000000000004</c:v>
                </c:pt>
                <c:pt idx="6">
                  <c:v>0.67090000000000005</c:v>
                </c:pt>
                <c:pt idx="7">
                  <c:v>0.74439999999999995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1-453E-85FC-DA29B7950649}"/>
            </c:ext>
          </c:extLst>
        </c:ser>
        <c:ser>
          <c:idx val="1"/>
          <c:order val="1"/>
          <c:tx>
            <c:strRef>
              <c:f>'Figs 1 2 4'!$K$1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3"/>
                    </a:solidFill>
                    <a:latin typeface="Proxima Nova" panose="02000506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'Figs 1 2 4'!$H$2:$I$9</c:f>
              <c:multiLvlStrCache>
                <c:ptCount val="8"/>
                <c:lvl>
                  <c:pt idx="0">
                    <c:v>No BA</c:v>
                  </c:pt>
                  <c:pt idx="1">
                    <c:v>BA plus</c:v>
                  </c:pt>
                  <c:pt idx="2">
                    <c:v>Low income</c:v>
                  </c:pt>
                  <c:pt idx="3">
                    <c:v>High income</c:v>
                  </c:pt>
                  <c:pt idx="4">
                    <c:v>Asian</c:v>
                  </c:pt>
                  <c:pt idx="5">
                    <c:v>Black</c:v>
                  </c:pt>
                  <c:pt idx="6">
                    <c:v>Latino</c:v>
                  </c:pt>
                  <c:pt idx="7">
                    <c:v>White</c:v>
                  </c:pt>
                </c:lvl>
                <c:lvl>
                  <c:pt idx="0">
                    <c:v>Education</c:v>
                  </c:pt>
                  <c:pt idx="2">
                    <c:v>Income</c:v>
                  </c:pt>
                  <c:pt idx="4">
                    <c:v>Race/ethnicity</c:v>
                  </c:pt>
                </c:lvl>
              </c:multiLvlStrCache>
            </c:multiLvlStrRef>
          </c:cat>
          <c:val>
            <c:numRef>
              <c:f>'Figs 1 2 4'!$K$2:$K$9</c:f>
              <c:numCache>
                <c:formatCode>0%</c:formatCode>
                <c:ptCount val="8"/>
                <c:pt idx="0">
                  <c:v>0.71479999999999999</c:v>
                </c:pt>
                <c:pt idx="1">
                  <c:v>0.82669999999999999</c:v>
                </c:pt>
                <c:pt idx="2">
                  <c:v>0.65800000000000003</c:v>
                </c:pt>
                <c:pt idx="3">
                  <c:v>0.85899999999999999</c:v>
                </c:pt>
                <c:pt idx="4">
                  <c:v>0.79820000000000002</c:v>
                </c:pt>
                <c:pt idx="5">
                  <c:v>0.74880000000000002</c:v>
                </c:pt>
                <c:pt idx="6">
                  <c:v>0.69910000000000005</c:v>
                </c:pt>
                <c:pt idx="7">
                  <c:v>0.79300000000000004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1-453E-85FC-DA29B7950649}"/>
            </c:ext>
          </c:extLst>
        </c:ser>
        <c:ser>
          <c:idx val="2"/>
          <c:order val="2"/>
          <c:tx>
            <c:strRef>
              <c:f>'Figs 1 2 4'!$L$1</c:f>
              <c:strCache>
                <c:ptCount val="1"/>
                <c:pt idx="0">
                  <c:v>Spring 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06863746643687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31-453E-85FC-DA29B7950649}"/>
                </c:ext>
              </c:extLst>
            </c:dLbl>
            <c:dLbl>
              <c:idx val="2"/>
              <c:layout>
                <c:manualLayout>
                  <c:x val="3.37909164429127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31-453E-85FC-DA29B7950649}"/>
                </c:ext>
              </c:extLst>
            </c:dLbl>
            <c:dLbl>
              <c:idx val="3"/>
              <c:layout>
                <c:manualLayout>
                  <c:x val="3.37909164429120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31-453E-85FC-DA29B7950649}"/>
                </c:ext>
              </c:extLst>
            </c:dLbl>
            <c:dLbl>
              <c:idx val="4"/>
              <c:layout>
                <c:manualLayout>
                  <c:x val="5.0686374664367824E-3"/>
                  <c:y val="-1.14367548006371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31-453E-85FC-DA29B7950649}"/>
                </c:ext>
              </c:extLst>
            </c:dLbl>
            <c:dLbl>
              <c:idx val="5"/>
              <c:layout>
                <c:manualLayout>
                  <c:x val="3.3790916442912708E-3"/>
                  <c:y val="-4.9906415646565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31-453E-85FC-DA29B7950649}"/>
                </c:ext>
              </c:extLst>
            </c:dLbl>
            <c:dLbl>
              <c:idx val="6"/>
              <c:layout>
                <c:manualLayout>
                  <c:x val="5.0686374664367824E-3"/>
                  <c:y val="-2.28735096012742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31-453E-85FC-DA29B7950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Proxima Nova" panose="02000506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'Figs 1 2 4'!$H$2:$I$9</c:f>
              <c:multiLvlStrCache>
                <c:ptCount val="8"/>
                <c:lvl>
                  <c:pt idx="0">
                    <c:v>No BA</c:v>
                  </c:pt>
                  <c:pt idx="1">
                    <c:v>BA plus</c:v>
                  </c:pt>
                  <c:pt idx="2">
                    <c:v>Low income</c:v>
                  </c:pt>
                  <c:pt idx="3">
                    <c:v>High income</c:v>
                  </c:pt>
                  <c:pt idx="4">
                    <c:v>Asian</c:v>
                  </c:pt>
                  <c:pt idx="5">
                    <c:v>Black</c:v>
                  </c:pt>
                  <c:pt idx="6">
                    <c:v>Latino</c:v>
                  </c:pt>
                  <c:pt idx="7">
                    <c:v>White</c:v>
                  </c:pt>
                </c:lvl>
                <c:lvl>
                  <c:pt idx="0">
                    <c:v>Education</c:v>
                  </c:pt>
                  <c:pt idx="2">
                    <c:v>Income</c:v>
                  </c:pt>
                  <c:pt idx="4">
                    <c:v>Race/ethnicity</c:v>
                  </c:pt>
                </c:lvl>
              </c:multiLvlStrCache>
            </c:multiLvlStrRef>
          </c:cat>
          <c:val>
            <c:numRef>
              <c:f>'Figs 1 2 4'!$L$2:$L$9</c:f>
              <c:numCache>
                <c:formatCode>0%</c:formatCode>
                <c:ptCount val="8"/>
                <c:pt idx="0">
                  <c:v>0.72529999999999994</c:v>
                </c:pt>
                <c:pt idx="1">
                  <c:v>0.84970000000000001</c:v>
                </c:pt>
                <c:pt idx="2">
                  <c:v>0.6542</c:v>
                </c:pt>
                <c:pt idx="3">
                  <c:v>0.85580000000000001</c:v>
                </c:pt>
                <c:pt idx="4">
                  <c:v>0.76249999999999996</c:v>
                </c:pt>
                <c:pt idx="5">
                  <c:v>0.75790000000000002</c:v>
                </c:pt>
                <c:pt idx="6">
                  <c:v>0.70330000000000004</c:v>
                </c:pt>
                <c:pt idx="7">
                  <c:v>0.83889999999999998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1-453E-85FC-DA29B7950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1611953040"/>
        <c:axId val="161194846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'Figs 1 2 4'!$M$1</c15:sqref>
                        </c15:formulaRef>
                      </c:ext>
                    </c:extLst>
                    <c:strCache>
                      <c:ptCount val="1"/>
                      <c:pt idx="0">
                        <c:v>fall 2020 vs spring 2020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'Figs 1 2 4'!$H$2:$I$9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No BA</c:v>
                        </c:pt>
                        <c:pt idx="1">
                          <c:v>BA plus</c:v>
                        </c:pt>
                        <c:pt idx="2">
                          <c:v>Low income</c:v>
                        </c:pt>
                        <c:pt idx="3">
                          <c:v>High income</c:v>
                        </c:pt>
                        <c:pt idx="4">
                          <c:v>Asian</c:v>
                        </c:pt>
                        <c:pt idx="5">
                          <c:v>Black</c:v>
                        </c:pt>
                        <c:pt idx="6">
                          <c:v>Latino</c:v>
                        </c:pt>
                        <c:pt idx="7">
                          <c:v>White</c:v>
                        </c:pt>
                      </c:lvl>
                      <c:lvl>
                        <c:pt idx="0">
                          <c:v>Education</c:v>
                        </c:pt>
                        <c:pt idx="2">
                          <c:v>Income</c:v>
                        </c:pt>
                        <c:pt idx="4">
                          <c:v>Race/ethnicity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'Figs 1 2 4'!$M$2:$M$9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631-453E-85FC-DA29B795064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'Figs 1 2 4'!$N$1</c15:sqref>
                        </c15:formulaRef>
                      </c:ext>
                    </c:extLst>
                    <c:strCache>
                      <c:ptCount val="1"/>
                      <c:pt idx="0">
                        <c:v>spring 21 vs spring 20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'Figs 1 2 4'!$H$2:$I$9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No BA</c:v>
                        </c:pt>
                        <c:pt idx="1">
                          <c:v>BA plus</c:v>
                        </c:pt>
                        <c:pt idx="2">
                          <c:v>Low income</c:v>
                        </c:pt>
                        <c:pt idx="3">
                          <c:v>High income</c:v>
                        </c:pt>
                        <c:pt idx="4">
                          <c:v>Asian</c:v>
                        </c:pt>
                        <c:pt idx="5">
                          <c:v>Black</c:v>
                        </c:pt>
                        <c:pt idx="6">
                          <c:v>Latino</c:v>
                        </c:pt>
                        <c:pt idx="7">
                          <c:v>White</c:v>
                        </c:pt>
                      </c:lvl>
                      <c:lvl>
                        <c:pt idx="0">
                          <c:v>Education</c:v>
                        </c:pt>
                        <c:pt idx="2">
                          <c:v>Income</c:v>
                        </c:pt>
                        <c:pt idx="4">
                          <c:v>Race/ethnicity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'Figs 1 2 4'!$N$2:$N$9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631-453E-85FC-DA29B7950649}"/>
                  </c:ext>
                </c:extLst>
              </c15:ser>
            </c15:filteredBarSeries>
          </c:ext>
        </c:extLst>
      </c:barChart>
      <c:catAx>
        <c:axId val="16119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3C3D3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C3D3F"/>
                </a:solidFill>
                <a:latin typeface="Proxima Nova" panose="02000506030000020004" pitchFamily="2" charset="0"/>
                <a:ea typeface="+mn-ea"/>
                <a:cs typeface="+mn-cs"/>
              </a:defRPr>
            </a:pPr>
            <a:endParaRPr lang="en-US"/>
          </a:p>
        </c:txPr>
        <c:crossAx val="1611948464"/>
        <c:crosses val="autoZero"/>
        <c:auto val="1"/>
        <c:lblAlgn val="ctr"/>
        <c:lblOffset val="100"/>
        <c:noMultiLvlLbl val="0"/>
      </c:catAx>
      <c:valAx>
        <c:axId val="161194846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12700">
            <a:solidFill>
              <a:srgbClr val="3C3D3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C3D3F"/>
                </a:solidFill>
                <a:latin typeface="Proxima Nova" panose="02000506030000020004" pitchFamily="2" charset="0"/>
                <a:ea typeface="+mn-ea"/>
                <a:cs typeface="+mn-cs"/>
              </a:defRPr>
            </a:pPr>
            <a:endParaRPr lang="en-US"/>
          </a:p>
        </c:txPr>
        <c:crossAx val="1611953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12941854480083"/>
          <c:y val="0.90686598319764944"/>
          <c:w val="0.50974102987529424"/>
          <c:h val="9.3134016802350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C3D3F"/>
              </a:solidFill>
              <a:latin typeface="Proxima Nova" panose="0200050603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C3D3F"/>
          </a:solidFill>
          <a:latin typeface="Proxima Nova" panose="02000506030000020004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938AE40-312A-DA4C-995B-4E5B1E110CD9}" type="datetime1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83DAA35-EBEE-0840-84B0-015896E8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AC9D68-D648-8645-8BB8-650BEC66E8EF}" type="datetime1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5F71061-2EAD-FF40-8A50-0116D665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9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75FF6F7-D592-D949-86B1-19A0FE6A6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50000"/>
          <a:stretch/>
        </p:blipFill>
        <p:spPr>
          <a:xfrm>
            <a:off x="0" y="12603"/>
            <a:ext cx="4123136" cy="41231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00DCD1-0BF5-BA40-8B3B-A5FC49BF7387}"/>
              </a:ext>
            </a:extLst>
          </p:cNvPr>
          <p:cNvSpPr/>
          <p:nvPr userDrawn="1"/>
        </p:nvSpPr>
        <p:spPr>
          <a:xfrm>
            <a:off x="-1" y="4516245"/>
            <a:ext cx="9144001" cy="627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C4FA8B-707A-9448-90CD-94E02B3CC7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66" y="4659023"/>
            <a:ext cx="2477046" cy="292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A24632-C016-B44B-9688-745156D2A9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21" y="999396"/>
            <a:ext cx="3910480" cy="260633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44C034B-8486-6D46-A1C5-81F49D263994}"/>
              </a:ext>
            </a:extLst>
          </p:cNvPr>
          <p:cNvSpPr txBox="1">
            <a:spLocks/>
          </p:cNvSpPr>
          <p:nvPr userDrawn="1"/>
        </p:nvSpPr>
        <p:spPr>
          <a:xfrm>
            <a:off x="712757" y="993474"/>
            <a:ext cx="3654529" cy="132545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50000"/>
                  </a:schemeClr>
                </a:solidFill>
                <a:latin typeface="Utopia Std Display" panose="02040503060506020204" pitchFamily="18" charset="77"/>
                <a:ea typeface="+mj-ea"/>
                <a:cs typeface="Arial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3200" b="1" dirty="0">
                <a:latin typeface="Proxima Nova Lt" panose="02000506030000020004" pitchFamily="2" charset="77"/>
              </a:rPr>
              <a:t>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3442E74-DCDC-0C4B-BAE7-D929AC8E2014}"/>
              </a:ext>
            </a:extLst>
          </p:cNvPr>
          <p:cNvSpPr txBox="1">
            <a:spLocks/>
          </p:cNvSpPr>
          <p:nvPr userDrawn="1"/>
        </p:nvSpPr>
        <p:spPr>
          <a:xfrm>
            <a:off x="712757" y="2351255"/>
            <a:ext cx="3654529" cy="342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95E2A"/>
              </a:buClr>
              <a:buSzPct val="90000"/>
              <a:buFont typeface="Wingdings" charset="2"/>
              <a:buNone/>
              <a:defRPr sz="1800" kern="1200" baseline="0">
                <a:solidFill>
                  <a:srgbClr val="E95E2A"/>
                </a:solidFill>
                <a:latin typeface="Proxima Nova" panose="02000506030000020004" pitchFamily="2" charset="0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E95E2A"/>
                </a:solidFill>
                <a:latin typeface="Proxima Nova Medium" panose="02000506030000020004" pitchFamily="2" charset="0"/>
              </a:rPr>
              <a:t>Subtitle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06C31AB-FC3F-BE4B-8AB1-51EE3245FEC4}"/>
              </a:ext>
            </a:extLst>
          </p:cNvPr>
          <p:cNvSpPr txBox="1">
            <a:spLocks/>
          </p:cNvSpPr>
          <p:nvPr userDrawn="1"/>
        </p:nvSpPr>
        <p:spPr>
          <a:xfrm>
            <a:off x="712757" y="2666081"/>
            <a:ext cx="3654529" cy="3429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95E2A"/>
              </a:buClr>
              <a:buSzPct val="90000"/>
              <a:buFontTx/>
              <a:buNone/>
              <a:defRPr sz="1400" kern="1200" baseline="0">
                <a:solidFill>
                  <a:srgbClr val="E95E2A"/>
                </a:solidFill>
                <a:latin typeface="Proxima Nova" panose="02000506030000020004" pitchFamily="2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Char char="–"/>
              <a:defRPr sz="18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Char char="–"/>
              <a:defRPr sz="16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Char char="–"/>
              <a:defRPr sz="14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Char char="–"/>
              <a:defRPr sz="12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Proxima Nova Lt" panose="02000506030000020004" pitchFamily="2" charset="77"/>
              </a:rPr>
              <a:t>Date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095EAA5-BC34-814E-A8D7-0EADE7A46005}"/>
              </a:ext>
            </a:extLst>
          </p:cNvPr>
          <p:cNvSpPr txBox="1">
            <a:spLocks/>
          </p:cNvSpPr>
          <p:nvPr userDrawn="1"/>
        </p:nvSpPr>
        <p:spPr>
          <a:xfrm>
            <a:off x="705613" y="3520760"/>
            <a:ext cx="3654529" cy="47354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95E2A"/>
              </a:buClr>
              <a:buSzPct val="90000"/>
              <a:buFont typeface="Wingdings" charset="2"/>
              <a:buNone/>
              <a:defRPr sz="1600" kern="1200" baseline="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None/>
              <a:defRPr sz="18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None/>
              <a:defRPr sz="16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None/>
              <a:defRPr sz="14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None/>
              <a:defRPr sz="12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500" dirty="0"/>
              <a:t>Author(s)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2369B1-5325-3A42-BA42-5488C6CF9B77}"/>
              </a:ext>
            </a:extLst>
          </p:cNvPr>
          <p:cNvCxnSpPr>
            <a:cxnSpLocks/>
          </p:cNvCxnSpPr>
          <p:nvPr userDrawn="1"/>
        </p:nvCxnSpPr>
        <p:spPr>
          <a:xfrm>
            <a:off x="705613" y="3443295"/>
            <a:ext cx="430066" cy="0"/>
          </a:xfrm>
          <a:prstGeom prst="line">
            <a:avLst/>
          </a:prstGeom>
          <a:ln w="34925" cmpd="sng">
            <a:solidFill>
              <a:srgbClr val="E95E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945496F-35E0-1749-BDE7-1D6DC1D83F7A}"/>
              </a:ext>
            </a:extLst>
          </p:cNvPr>
          <p:cNvSpPr txBox="1">
            <a:spLocks/>
          </p:cNvSpPr>
          <p:nvPr userDrawn="1"/>
        </p:nvSpPr>
        <p:spPr>
          <a:xfrm>
            <a:off x="4575464" y="3874684"/>
            <a:ext cx="3935704" cy="47354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95E2A"/>
              </a:buClr>
              <a:buSzPct val="90000"/>
              <a:buFont typeface="Wingdings" charset="2"/>
              <a:buNone/>
              <a:defRPr sz="1400" kern="1200" baseline="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None/>
              <a:defRPr sz="18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None/>
              <a:defRPr sz="16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None/>
              <a:defRPr sz="14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None/>
              <a:defRPr sz="12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4000"/>
              </a:lnSpc>
            </a:pPr>
            <a:r>
              <a:rPr lang="en-US" sz="1100" dirty="0"/>
              <a:t>Funder(s)</a:t>
            </a:r>
          </a:p>
        </p:txBody>
      </p:sp>
    </p:spTree>
    <p:extLst>
      <p:ext uri="{BB962C8B-B14F-4D97-AF65-F5344CB8AC3E}">
        <p14:creationId xmlns:p14="http://schemas.microsoft.com/office/powerpoint/2010/main" val="331556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, Sourc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49" y="1220090"/>
            <a:ext cx="7516283" cy="235158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6C7075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849" y="1546737"/>
            <a:ext cx="7516283" cy="254361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7903" y="4175020"/>
            <a:ext cx="7516221" cy="296333"/>
          </a:xfrm>
        </p:spPr>
        <p:txBody>
          <a:bodyPr anchor="t" anchorCtr="0"/>
          <a:lstStyle>
            <a:lvl1pPr marL="0" indent="0">
              <a:buFontTx/>
              <a:buNone/>
              <a:defRPr sz="1000">
                <a:solidFill>
                  <a:srgbClr val="1A1918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8363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3621088" cy="3198019"/>
          </a:xfrm>
        </p:spPr>
        <p:txBody>
          <a:bodyPr/>
          <a:lstStyle>
            <a:lvl1pPr marL="228600" indent="-228600">
              <a:spcBef>
                <a:spcPts val="1200"/>
              </a:spcBef>
              <a:defRPr sz="1600">
                <a:solidFill>
                  <a:srgbClr val="1A1918"/>
                </a:solidFill>
                <a:latin typeface="Proxima Nova" panose="02000506030000020004" pitchFamily="2" charset="0"/>
              </a:defRPr>
            </a:lvl1pPr>
            <a:lvl2pPr marL="594360" indent="-228600">
              <a:spcBef>
                <a:spcPts val="600"/>
              </a:spcBef>
              <a:defRPr sz="1400">
                <a:solidFill>
                  <a:srgbClr val="1A1918"/>
                </a:solidFill>
                <a:latin typeface="Proxima Nova" panose="02000506030000020004" pitchFamily="2" charset="0"/>
              </a:defRPr>
            </a:lvl2pPr>
            <a:lvl3pPr marL="822960" indent="-182880">
              <a:buClr>
                <a:srgbClr val="E95E2A"/>
              </a:buClr>
              <a:buFont typeface="Arial" panose="020B0604020202020204" pitchFamily="34" charset="0"/>
              <a:buChar char="•"/>
              <a:defRPr sz="1400">
                <a:solidFill>
                  <a:srgbClr val="1A1918"/>
                </a:solidFill>
                <a:latin typeface="Proxima Nova" panose="02000506030000020004" pitchFamily="2" charset="0"/>
              </a:defRPr>
            </a:lvl3pPr>
            <a:lvl4pPr marL="1097280" indent="-182563">
              <a:spcBef>
                <a:spcPts val="300"/>
              </a:spcBef>
              <a:defRPr sz="1200">
                <a:solidFill>
                  <a:srgbClr val="1A1918"/>
                </a:solidFill>
                <a:latin typeface="Proxima Nova" panose="02000506030000020004" pitchFamily="2" charset="0"/>
              </a:defRPr>
            </a:lvl4pPr>
            <a:lvl5pPr marL="1371600" indent="-182563">
              <a:tabLst/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42655" y="1371600"/>
            <a:ext cx="3657600" cy="3198019"/>
          </a:xfrm>
        </p:spPr>
        <p:txBody>
          <a:bodyPr/>
          <a:lstStyle>
            <a:lvl1pPr marL="228600" indent="-228600">
              <a:defRPr sz="1600">
                <a:solidFill>
                  <a:srgbClr val="1A1918"/>
                </a:solidFill>
                <a:latin typeface="Proxima Nova" panose="02000506030000020004" pitchFamily="2" charset="0"/>
              </a:defRPr>
            </a:lvl1pPr>
            <a:lvl2pPr marL="594360" indent="-228600">
              <a:spcBef>
                <a:spcPts val="600"/>
              </a:spcBef>
              <a:defRPr sz="1400">
                <a:solidFill>
                  <a:srgbClr val="1A1918"/>
                </a:solidFill>
                <a:latin typeface="Proxima Nova" panose="02000506030000020004" pitchFamily="2" charset="0"/>
              </a:defRPr>
            </a:lvl2pPr>
            <a:lvl3pPr marL="822960" indent="-182880">
              <a:buFont typeface="Arial" panose="020B0604020202020204" pitchFamily="34" charset="0"/>
              <a:buChar char="•"/>
              <a:defRPr sz="1400">
                <a:solidFill>
                  <a:srgbClr val="1A1918"/>
                </a:solidFill>
                <a:latin typeface="Proxima Nova" panose="02000506030000020004" pitchFamily="2" charset="0"/>
              </a:defRPr>
            </a:lvl3pPr>
            <a:lvl4pPr marL="1097280" indent="-182880">
              <a:spcBef>
                <a:spcPts val="300"/>
              </a:spcBef>
              <a:defRPr sz="1200">
                <a:solidFill>
                  <a:srgbClr val="1A1918"/>
                </a:solidFill>
                <a:latin typeface="Proxima Nova" panose="02000506030000020004" pitchFamily="2" charset="0"/>
              </a:defRPr>
            </a:lvl4pPr>
            <a:lvl5pPr marL="1371600" indent="-182880">
              <a:spcBef>
                <a:spcPts val="288"/>
              </a:spcBef>
              <a:defRPr sz="1200">
                <a:solidFill>
                  <a:srgbClr val="1A191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3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371600"/>
            <a:ext cx="3141304" cy="3198019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Font typeface="Wingdings" panose="05000000000000000000" pitchFamily="2" charset="2"/>
              <a:buChar char="§"/>
              <a:defRPr sz="1600"/>
            </a:lvl1pPr>
            <a:lvl2pPr marL="594360" indent="-228600">
              <a:buFont typeface="Arial" panose="020B0604020202020204" pitchFamily="34" charset="0"/>
              <a:buChar char="–"/>
              <a:defRPr sz="1400"/>
            </a:lvl2pPr>
            <a:lvl3pPr marL="822960" indent="-182880">
              <a:buFont typeface="Arial" panose="020B0604020202020204" pitchFamily="34" charset="0"/>
              <a:buChar char="•"/>
              <a:defRPr sz="1400"/>
            </a:lvl3pPr>
            <a:lvl4pPr marL="1097280" indent="-182880">
              <a:spcBef>
                <a:spcPts val="300"/>
              </a:spcBef>
              <a:buFont typeface="Arial" panose="020B0604020202020204" pitchFamily="34" charset="0"/>
              <a:buChar char="–"/>
              <a:defRPr sz="1200"/>
            </a:lvl4pPr>
            <a:lvl5pPr marL="1371600" indent="-182880">
              <a:buFont typeface="Arial" panose="020B060402020202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 hasCustomPrompt="1"/>
          </p:nvPr>
        </p:nvSpPr>
        <p:spPr>
          <a:xfrm>
            <a:off x="3945932" y="1710653"/>
            <a:ext cx="4740868" cy="285896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46526" y="1371601"/>
            <a:ext cx="4740275" cy="251222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6C707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Chart Title here</a:t>
            </a:r>
          </a:p>
        </p:txBody>
      </p:sp>
    </p:spTree>
    <p:extLst>
      <p:ext uri="{BB962C8B-B14F-4D97-AF65-F5344CB8AC3E}">
        <p14:creationId xmlns:p14="http://schemas.microsoft.com/office/powerpoint/2010/main" val="359264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esti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9ECFB1-89BB-B346-AFC3-403C7F04D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823" b="36227"/>
          <a:stretch/>
        </p:blipFill>
        <p:spPr>
          <a:xfrm>
            <a:off x="4480949" y="306965"/>
            <a:ext cx="4663051" cy="44936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56E537-EF15-2C41-AD31-C21E6EA1E79D}"/>
              </a:ext>
            </a:extLst>
          </p:cNvPr>
          <p:cNvSpPr txBox="1">
            <a:spLocks/>
          </p:cNvSpPr>
          <p:nvPr userDrawn="1"/>
        </p:nvSpPr>
        <p:spPr>
          <a:xfrm>
            <a:off x="577850" y="876085"/>
            <a:ext cx="6913196" cy="287324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</a:schemeClr>
                </a:solidFill>
                <a:latin typeface="Proxima Nova" panose="02000506030000020004" pitchFamily="2" charset="0"/>
                <a:ea typeface="+mj-ea"/>
                <a:cs typeface="Arial"/>
              </a:defRPr>
            </a:lvl1pPr>
          </a:lstStyle>
          <a:p>
            <a:pPr>
              <a:lnSpc>
                <a:spcPts val="28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spc="100" dirty="0">
                <a:solidFill>
                  <a:srgbClr val="E9632A"/>
                </a:solidFill>
              </a:rPr>
              <a:t>SUBMIT YOUR QUESTIONS TO: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0" dirty="0" err="1"/>
              <a:t>PPICeventquestions@gmail.com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1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00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50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250978"/>
            <a:ext cx="7512442" cy="3318378"/>
          </a:xfrm>
        </p:spPr>
        <p:txBody>
          <a:bodyPr/>
          <a:lstStyle>
            <a:lvl1pPr marL="320040" indent="-320040">
              <a:spcBef>
                <a:spcPts val="1200"/>
              </a:spcBef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1pPr>
            <a:lvl2pPr marL="777240" indent="-274320">
              <a:spcBef>
                <a:spcPts val="600"/>
              </a:spcBef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2pPr>
            <a:lvl3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3pPr>
            <a:lvl4pPr marL="1371600" indent="-182880">
              <a:spcBef>
                <a:spcPts val="400"/>
              </a:spcBef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4pPr>
            <a:lvl5pPr marL="1645920" indent="-182880">
              <a:spcBef>
                <a:spcPts val="300"/>
              </a:spcBef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6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Text_bur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50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77850" y="1250978"/>
            <a:ext cx="7512442" cy="3318378"/>
          </a:xfrm>
        </p:spPr>
        <p:txBody>
          <a:bodyPr/>
          <a:lstStyle>
            <a:lvl1pPr marL="320040" indent="-320040">
              <a:spcBef>
                <a:spcPts val="1200"/>
              </a:spcBef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1pPr>
            <a:lvl2pPr marL="777240" indent="-274320">
              <a:spcBef>
                <a:spcPts val="600"/>
              </a:spcBef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2pPr>
            <a:lvl3pPr marL="1097280" indent="-18288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3pPr>
            <a:lvl4pPr marL="1371600" indent="-182880">
              <a:spcBef>
                <a:spcPts val="400"/>
              </a:spcBef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4pPr>
            <a:lvl5pPr marL="1645920" indent="-182880">
              <a:spcBef>
                <a:spcPts val="300"/>
              </a:spcBef>
              <a:defRPr>
                <a:solidFill>
                  <a:srgbClr val="1A191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2FD90-D08E-B040-B10E-7A674B9C1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4951420" y="574144"/>
            <a:ext cx="6734944" cy="67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904" y="1843703"/>
            <a:ext cx="6737296" cy="1282476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>
                    <a:lumMod val="50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2FD90-D08E-B040-B10E-7A674B9C1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4951420" y="574144"/>
            <a:ext cx="6734944" cy="67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4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141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Figure 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850" y="1250978"/>
            <a:ext cx="7512442" cy="3263784"/>
          </a:xfrm>
        </p:spPr>
        <p:txBody>
          <a:bodyPr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7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7958" y="1577625"/>
            <a:ext cx="7512442" cy="2850446"/>
          </a:xfrm>
        </p:spPr>
        <p:txBody>
          <a:bodyPr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77904" y="1250978"/>
            <a:ext cx="7512442" cy="235158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6C7075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8264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Sourc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Figure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7903" y="4180362"/>
            <a:ext cx="7482363" cy="296333"/>
          </a:xfrm>
        </p:spPr>
        <p:txBody>
          <a:bodyPr anchor="t" anchorCtr="0"/>
          <a:lstStyle>
            <a:lvl1pPr marL="0" indent="0">
              <a:buFontTx/>
              <a:buNone/>
              <a:defRPr sz="1000">
                <a:solidFill>
                  <a:srgbClr val="1A1918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577903" y="1209631"/>
            <a:ext cx="7482363" cy="2911465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904" y="466165"/>
            <a:ext cx="6737296" cy="7337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03" y="1250978"/>
            <a:ext cx="7517225" cy="3374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4800600"/>
            <a:ext cx="9144001" cy="342901"/>
          </a:xfrm>
          <a:prstGeom prst="rect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535" y="4875107"/>
            <a:ext cx="685422" cy="183498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6553199" y="4800600"/>
            <a:ext cx="2133600" cy="3429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859742-078B-AD40-B533-C3F0D0FE0FA0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0" r:id="rId2"/>
    <p:sldLayoutId id="2147483719" r:id="rId3"/>
    <p:sldLayoutId id="2147483721" r:id="rId4"/>
    <p:sldLayoutId id="2147483742" r:id="rId5"/>
    <p:sldLayoutId id="2147483723" r:id="rId6"/>
    <p:sldLayoutId id="2147483659" r:id="rId7"/>
    <p:sldLayoutId id="2147483665" r:id="rId8"/>
    <p:sldLayoutId id="2147483664" r:id="rId9"/>
    <p:sldLayoutId id="2147483666" r:id="rId10"/>
    <p:sldLayoutId id="2147483660" r:id="rId11"/>
    <p:sldLayoutId id="2147483663" r:id="rId12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50000"/>
            </a:schemeClr>
          </a:solidFill>
          <a:latin typeface="Proxima Nova" panose="02000506030000020004" pitchFamily="2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1200"/>
        </a:spcBef>
        <a:buClr>
          <a:srgbClr val="E95E2A"/>
        </a:buClr>
        <a:buSzPct val="90000"/>
        <a:buFont typeface="Wingdings" charset="2"/>
        <a:buChar char="§"/>
        <a:defRPr sz="2000" kern="1200" baseline="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600"/>
        </a:spcBef>
        <a:buClr>
          <a:srgbClr val="E95E2A"/>
        </a:buClr>
        <a:buSzPct val="100000"/>
        <a:buFont typeface="Lucida Grande"/>
        <a:buChar char="–"/>
        <a:defRPr sz="1800" kern="120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600"/>
        </a:spcBef>
        <a:buClr>
          <a:srgbClr val="E95E2A"/>
        </a:buClr>
        <a:buSzPct val="100000"/>
        <a:buFont typeface="Lucida Grande"/>
        <a:buChar char="–"/>
        <a:defRPr sz="1600" kern="120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E95E2A"/>
        </a:buClr>
        <a:buSzPct val="100000"/>
        <a:buFont typeface="Lucida Grande"/>
        <a:buChar char="–"/>
        <a:defRPr sz="1400" kern="120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E95E2A"/>
        </a:buClr>
        <a:buSzPct val="100000"/>
        <a:buFont typeface="Lucida Grande"/>
        <a:buChar char="–"/>
        <a:defRPr sz="1200" kern="120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904" y="466165"/>
            <a:ext cx="8108896" cy="7337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03" y="1250978"/>
            <a:ext cx="7517225" cy="3374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4800600"/>
            <a:ext cx="9144001" cy="342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535" y="4875107"/>
            <a:ext cx="685422" cy="183498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6553199" y="4800600"/>
            <a:ext cx="2133600" cy="3429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859742-078B-AD40-B533-C3F0D0FE0FA0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50000"/>
            </a:schemeClr>
          </a:solidFill>
          <a:latin typeface="Proxima Nova" panose="02000506030000020004" pitchFamily="2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1200"/>
        </a:spcBef>
        <a:buClr>
          <a:srgbClr val="E95E2A"/>
        </a:buClr>
        <a:buSzPct val="90000"/>
        <a:buFont typeface="Wingdings" charset="2"/>
        <a:buChar char="§"/>
        <a:defRPr sz="2000" kern="1200" baseline="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600"/>
        </a:spcBef>
        <a:buClr>
          <a:srgbClr val="E95E2A"/>
        </a:buClr>
        <a:buSzPct val="100000"/>
        <a:buFont typeface="Lucida Grande"/>
        <a:buChar char="–"/>
        <a:defRPr sz="1800" kern="120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600"/>
        </a:spcBef>
        <a:buClr>
          <a:srgbClr val="E95E2A"/>
        </a:buClr>
        <a:buSzPct val="100000"/>
        <a:buFont typeface="Lucida Grande"/>
        <a:buChar char="–"/>
        <a:defRPr sz="1600" kern="120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E95E2A"/>
        </a:buClr>
        <a:buSzPct val="100000"/>
        <a:buFont typeface="Lucida Grande"/>
        <a:buChar char="–"/>
        <a:defRPr sz="1400" kern="120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E95E2A"/>
        </a:buClr>
        <a:buSzPct val="100000"/>
        <a:buFont typeface="Lucida Grande"/>
        <a:buChar char="–"/>
        <a:defRPr sz="1200" kern="1200">
          <a:solidFill>
            <a:srgbClr val="1A1918"/>
          </a:solidFill>
          <a:latin typeface="Proxima Nova" panose="02000506030000020004" pitchFamily="2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gao@ppic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5FF6F7-D592-D949-86B1-19A0FE6A6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50000"/>
          <a:stretch/>
        </p:blipFill>
        <p:spPr>
          <a:xfrm>
            <a:off x="0" y="12603"/>
            <a:ext cx="4123136" cy="41231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23A79C-14EC-CE40-B5DF-9CF7675E383F}"/>
              </a:ext>
            </a:extLst>
          </p:cNvPr>
          <p:cNvSpPr/>
          <p:nvPr/>
        </p:nvSpPr>
        <p:spPr>
          <a:xfrm>
            <a:off x="-1" y="4516245"/>
            <a:ext cx="9144001" cy="6272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05C8FC-2F84-2F4E-B3BC-358B80A2E5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52" y="4659023"/>
            <a:ext cx="2477046" cy="29242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44C034B-8486-6D46-A1C5-81F49D263994}"/>
              </a:ext>
            </a:extLst>
          </p:cNvPr>
          <p:cNvSpPr txBox="1">
            <a:spLocks/>
          </p:cNvSpPr>
          <p:nvPr/>
        </p:nvSpPr>
        <p:spPr>
          <a:xfrm>
            <a:off x="712757" y="993474"/>
            <a:ext cx="8324563" cy="132545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50000"/>
                  </a:schemeClr>
                </a:solidFill>
                <a:latin typeface="Utopia Std Display" panose="02040503060506020204" pitchFamily="18" charset="77"/>
                <a:ea typeface="+mj-ea"/>
                <a:cs typeface="Arial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3200" b="1" dirty="0">
                <a:latin typeface="Proxima Nova Lt" panose="02000506030000020004" pitchFamily="2" charset="77"/>
              </a:rPr>
              <a:t>California’s K</a:t>
            </a:r>
            <a:r>
              <a:rPr lang="en-US" sz="3200" b="1" dirty="0">
                <a:effectLst/>
                <a:latin typeface="Proxima Nova" panose="02000506030000020004" pitchFamily="2" charset="0"/>
                <a:ea typeface="Calibri" panose="020F0502020204030204" pitchFamily="34" charset="0"/>
              </a:rPr>
              <a:t>–</a:t>
            </a:r>
            <a:r>
              <a:rPr lang="en-US" sz="3200" b="1" dirty="0">
                <a:latin typeface="Proxima Nova Lt" panose="02000506030000020004" pitchFamily="2" charset="77"/>
              </a:rPr>
              <a:t>12 Digital Divide Has Narrowed, but Access Gaps Persist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06C31AB-FC3F-BE4B-8AB1-51EE3245FEC4}"/>
              </a:ext>
            </a:extLst>
          </p:cNvPr>
          <p:cNvSpPr txBox="1">
            <a:spLocks/>
          </p:cNvSpPr>
          <p:nvPr/>
        </p:nvSpPr>
        <p:spPr>
          <a:xfrm>
            <a:off x="705611" y="2956896"/>
            <a:ext cx="4470545" cy="3429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E95E2A"/>
              </a:buClr>
              <a:buSzPct val="90000"/>
              <a:buFontTx/>
              <a:buNone/>
              <a:defRPr sz="1400" kern="1200" baseline="0">
                <a:solidFill>
                  <a:srgbClr val="E95E2A"/>
                </a:solidFill>
                <a:latin typeface="Proxima Nova" panose="02000506030000020004" pitchFamily="2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Char char="–"/>
              <a:defRPr sz="18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Char char="–"/>
              <a:defRPr sz="16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Char char="–"/>
              <a:defRPr sz="14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Char char="–"/>
              <a:defRPr sz="12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Proxima Nova Lt" panose="02000506030000020004" pitchFamily="2" charset="77"/>
              </a:rPr>
              <a:t>Testimony to the California State Assembly Education Committee</a:t>
            </a:r>
          </a:p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Proxima Nova Lt" panose="02000506030000020004" pitchFamily="2" charset="77"/>
              </a:rPr>
              <a:t>February 21, 2024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095EAA5-BC34-814E-A8D7-0EADE7A46005}"/>
              </a:ext>
            </a:extLst>
          </p:cNvPr>
          <p:cNvSpPr txBox="1">
            <a:spLocks/>
          </p:cNvSpPr>
          <p:nvPr/>
        </p:nvSpPr>
        <p:spPr>
          <a:xfrm>
            <a:off x="705613" y="3520760"/>
            <a:ext cx="3654529" cy="47354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95E2A"/>
              </a:buClr>
              <a:buSzPct val="90000"/>
              <a:buFont typeface="Wingdings" charset="2"/>
              <a:buNone/>
              <a:defRPr sz="1600" kern="1200" baseline="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None/>
              <a:defRPr sz="18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E95E2A"/>
              </a:buClr>
              <a:buSzPct val="100000"/>
              <a:buFont typeface="Lucida Grande"/>
              <a:buNone/>
              <a:defRPr sz="16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None/>
              <a:defRPr sz="14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E95E2A"/>
              </a:buClr>
              <a:buSzPct val="100000"/>
              <a:buFont typeface="Lucida Grande"/>
              <a:buNone/>
              <a:defRPr sz="1200" kern="1200">
                <a:solidFill>
                  <a:srgbClr val="1A1918"/>
                </a:solidFill>
                <a:latin typeface="Proxima Nova" panose="02000506030000020004" pitchFamily="2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500" dirty="0"/>
              <a:t>Niu Gao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2369B1-5325-3A42-BA42-5488C6CF9B77}"/>
              </a:ext>
            </a:extLst>
          </p:cNvPr>
          <p:cNvCxnSpPr>
            <a:cxnSpLocks/>
          </p:cNvCxnSpPr>
          <p:nvPr/>
        </p:nvCxnSpPr>
        <p:spPr>
          <a:xfrm>
            <a:off x="705613" y="3443295"/>
            <a:ext cx="430066" cy="0"/>
          </a:xfrm>
          <a:prstGeom prst="line">
            <a:avLst/>
          </a:prstGeom>
          <a:ln w="34925" cmpd="sng">
            <a:solidFill>
              <a:srgbClr val="E95E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98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768D-7103-26DA-D8C9-78C9FB90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made digital access an educational necessity for California’s K</a:t>
            </a:r>
            <a:r>
              <a:rPr lang="en-US" b="1" dirty="0">
                <a:effectLst/>
                <a:ea typeface="Calibri" panose="020F0502020204030204" pitchFamily="34" charset="0"/>
              </a:rPr>
              <a:t>–</a:t>
            </a:r>
            <a:r>
              <a:rPr lang="en-US" dirty="0"/>
              <a:t>12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72C43-776E-4B7D-8B0D-E125ADF7EFB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The pandemic highlighted the state’s digital divide—longstanding disparities in reliable access to digital devices and internet</a:t>
            </a:r>
          </a:p>
          <a:p>
            <a:r>
              <a:rPr lang="en-US" dirty="0">
                <a:ea typeface="Calibri" panose="020F0502020204030204" pitchFamily="34" charset="0"/>
              </a:rPr>
              <a:t>In spring 2020, about two-thirds (68%) of households with school-age children had reliable access to digital devices</a:t>
            </a:r>
          </a:p>
          <a:p>
            <a:r>
              <a:rPr lang="en-US" dirty="0">
                <a:ea typeface="Calibri" panose="020F0502020204030204" pitchFamily="34" charset="0"/>
              </a:rPr>
              <a:t>About seven in ten (71%) households had reliable internet access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7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6C7075"/>
                </a:solidFill>
              </a:rPr>
              <a:t>Percent of student households with reliable device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Hayes and Gao, </a:t>
            </a:r>
            <a:r>
              <a:rPr lang="en-US" i="1" dirty="0"/>
              <a:t>Achieving Digital Equity for California’s Students </a:t>
            </a:r>
            <a:r>
              <a:rPr lang="en-US" dirty="0"/>
              <a:t>(PPIC, 2021</a:t>
            </a:r>
            <a:r>
              <a:rPr lang="en-US" i="1" dirty="0"/>
              <a:t>)</a:t>
            </a:r>
            <a:r>
              <a:rPr lang="en-US" dirty="0"/>
              <a:t>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19E109E-6FC7-384A-8EC5-9D67FCD83E94}"/>
              </a:ext>
            </a:extLst>
          </p:cNvPr>
          <p:cNvSpPr txBox="1">
            <a:spLocks/>
          </p:cNvSpPr>
          <p:nvPr/>
        </p:nvSpPr>
        <p:spPr>
          <a:xfrm>
            <a:off x="577849" y="465764"/>
            <a:ext cx="6733995" cy="7905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E95E2A"/>
                </a:solidFill>
                <a:latin typeface="Proxima Nova" panose="02000506030000020004" pitchFamily="2" charset="0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Access to devices increased dramatically during the pandemic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B9E98C1-521B-4950-ACEC-ECC225A6FE4A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839874120"/>
              </p:ext>
            </p:extLst>
          </p:nvPr>
        </p:nvGraphicFramePr>
        <p:xfrm>
          <a:off x="577850" y="1546225"/>
          <a:ext cx="7516813" cy="254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31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6C7075"/>
                </a:solidFill>
              </a:rPr>
              <a:t>Percent of student households with reliable internet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Hayes and Gao, </a:t>
            </a:r>
            <a:r>
              <a:rPr lang="en-US" i="1" dirty="0"/>
              <a:t>Achieving Digital Equity for California’s Students </a:t>
            </a:r>
            <a:r>
              <a:rPr lang="en-US" dirty="0"/>
              <a:t>(PPIC, 2021</a:t>
            </a:r>
            <a:r>
              <a:rPr lang="en-US" i="1" dirty="0"/>
              <a:t>)</a:t>
            </a:r>
            <a:r>
              <a:rPr lang="en-US" dirty="0"/>
              <a:t>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19E109E-6FC7-384A-8EC5-9D67FCD83E94}"/>
              </a:ext>
            </a:extLst>
          </p:cNvPr>
          <p:cNvSpPr txBox="1">
            <a:spLocks/>
          </p:cNvSpPr>
          <p:nvPr/>
        </p:nvSpPr>
        <p:spPr>
          <a:xfrm>
            <a:off x="577849" y="465764"/>
            <a:ext cx="6733995" cy="7905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E95E2A"/>
                </a:solidFill>
                <a:latin typeface="Proxima Nova" panose="02000506030000020004" pitchFamily="2" charset="0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Gains in internet access have been modest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65B4754F-D7CF-4347-A1F4-BBD938951A7C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4264651132"/>
              </p:ext>
            </p:extLst>
          </p:nvPr>
        </p:nvGraphicFramePr>
        <p:xfrm>
          <a:off x="577850" y="1546225"/>
          <a:ext cx="7516813" cy="254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307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Key investments in digital access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7850" y="914399"/>
            <a:ext cx="7512442" cy="3654957"/>
          </a:xfrm>
        </p:spPr>
        <p:txBody>
          <a:bodyPr/>
          <a:lstStyle/>
          <a:p>
            <a:r>
              <a:rPr lang="en-US" dirty="0"/>
              <a:t>FCC’s Emergency Connectivity Fund (ECF) program</a:t>
            </a:r>
          </a:p>
          <a:p>
            <a:pPr lvl="1"/>
            <a:r>
              <a:rPr lang="en-US" dirty="0"/>
              <a:t>Created in 2021, $7.2 billion</a:t>
            </a:r>
          </a:p>
          <a:p>
            <a:pPr lvl="1"/>
            <a:r>
              <a:rPr lang="en-US" dirty="0"/>
              <a:t>Provides internet or devices to students and school staff</a:t>
            </a:r>
          </a:p>
          <a:p>
            <a:r>
              <a:rPr lang="en-US" dirty="0"/>
              <a:t>FCC’s Emergency Broadband Benefit (EBB) program</a:t>
            </a:r>
          </a:p>
          <a:p>
            <a:pPr lvl="1"/>
            <a:r>
              <a:rPr lang="en-US" dirty="0"/>
              <a:t>Created in May 2021, $3.2 billion</a:t>
            </a:r>
          </a:p>
          <a:p>
            <a:pPr lvl="1"/>
            <a:r>
              <a:rPr lang="en-US" dirty="0"/>
              <a:t>Monthly benefits for eligible households</a:t>
            </a:r>
          </a:p>
          <a:p>
            <a:pPr lvl="1"/>
            <a:r>
              <a:rPr lang="en-US" dirty="0"/>
              <a:t>Replaced in December 2021 by the Affordable Connectivity Program (ACP). ACP is sunsetting pending congressional action. </a:t>
            </a:r>
          </a:p>
          <a:p>
            <a:r>
              <a:rPr lang="en-US" dirty="0"/>
              <a:t>California’s Senate Bill 156 (2021), $6 billion</a:t>
            </a:r>
          </a:p>
          <a:p>
            <a:pPr lvl="1"/>
            <a:r>
              <a:rPr lang="en-US" dirty="0"/>
              <a:t>$3.2 billion for a state-owned middle-mile network</a:t>
            </a:r>
          </a:p>
          <a:p>
            <a:pPr lvl="1"/>
            <a:r>
              <a:rPr lang="en-US" dirty="0"/>
              <a:t>$2 billion for last-mile connections</a:t>
            </a:r>
          </a:p>
        </p:txBody>
      </p:sp>
    </p:spTree>
    <p:extLst>
      <p:ext uri="{BB962C8B-B14F-4D97-AF65-F5344CB8AC3E}">
        <p14:creationId xmlns:p14="http://schemas.microsoft.com/office/powerpoint/2010/main" val="247653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Imperial County Office of Education: a joint power authority to establish a fiber optic network serving over 120 educational and public agencies throughout the county.</a:t>
            </a:r>
          </a:p>
          <a:p>
            <a:r>
              <a:rPr lang="en-US" dirty="0"/>
              <a:t>Fresno Unified School District: deployed private LTE to serve students in the southern region. </a:t>
            </a:r>
          </a:p>
          <a:p>
            <a:r>
              <a:rPr lang="en-US" dirty="0"/>
              <a:t>Lindsay Unified School District: built a community Wi-Fi network in 2016 to deliver high-speed internet at home.</a:t>
            </a:r>
          </a:p>
          <a:p>
            <a:r>
              <a:rPr lang="en-US" dirty="0"/>
              <a:t>One-time funds allowed local communities to replace equipment, maintain infrastructure and increase network capacity.</a:t>
            </a:r>
          </a:p>
        </p:txBody>
      </p:sp>
    </p:spTree>
    <p:extLst>
      <p:ext uri="{BB962C8B-B14F-4D97-AF65-F5344CB8AC3E}">
        <p14:creationId xmlns:p14="http://schemas.microsoft.com/office/powerpoint/2010/main" val="333786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Notes on the use of these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slides were created to accompany a presentation. They do not include full documentation of sources, data samples, methods, and interpretations. To avoid misinterpretations, please contact: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Niu Gao (</a:t>
            </a:r>
            <a:r>
              <a:rPr lang="en-US" dirty="0">
                <a:hlinkClick r:id="rId2"/>
              </a:rPr>
              <a:t>gao@ppic.org</a:t>
            </a:r>
            <a:r>
              <a:rPr lang="en-US" dirty="0"/>
              <a:t>; 415-291-4491)</a:t>
            </a:r>
          </a:p>
          <a:p>
            <a:pPr marL="0" indent="0">
              <a:buNone/>
            </a:pPr>
            <a:r>
              <a:rPr lang="en-US" dirty="0"/>
              <a:t>Thank you for your interest in this work.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38835"/>
      </p:ext>
    </p:extLst>
  </p:cSld>
  <p:clrMapOvr>
    <a:masterClrMapping/>
  </p:clrMapOvr>
</p:sld>
</file>

<file path=ppt/theme/theme1.xml><?xml version="1.0" encoding="utf-8"?>
<a:theme xmlns:a="http://schemas.openxmlformats.org/drawingml/2006/main" name="PPIC_Presentation_Widescreen">
  <a:themeElements>
    <a:clrScheme name="PPIC redesign">
      <a:dk1>
        <a:srgbClr val="1A1918"/>
      </a:dk1>
      <a:lt1>
        <a:srgbClr val="CFCFCF"/>
      </a:lt1>
      <a:dk2>
        <a:srgbClr val="832522"/>
      </a:dk2>
      <a:lt2>
        <a:srgbClr val="CA4F1A"/>
      </a:lt2>
      <a:accent1>
        <a:srgbClr val="196348"/>
      </a:accent1>
      <a:accent2>
        <a:srgbClr val="02BDA7"/>
      </a:accent2>
      <a:accent3>
        <a:srgbClr val="293B54"/>
      </a:accent3>
      <a:accent4>
        <a:srgbClr val="693692"/>
      </a:accent4>
      <a:accent5>
        <a:srgbClr val="44AFD0"/>
      </a:accent5>
      <a:accent6>
        <a:srgbClr val="CCCB74"/>
      </a:accent6>
      <a:hlink>
        <a:srgbClr val="0000FF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IC_pptTmplt_redesign" id="{C7B5A264-7028-432B-BFF3-159A5358B88C}" vid="{EEAB706F-423F-455B-9D33-616908CD110C}"/>
    </a:ext>
  </a:extLst>
</a:theme>
</file>

<file path=ppt/theme/theme2.xml><?xml version="1.0" encoding="utf-8"?>
<a:theme xmlns:a="http://schemas.openxmlformats.org/drawingml/2006/main" name="2_PPIC_Presentation_Widescreen">
  <a:themeElements>
    <a:clrScheme name="PPIC Theme Color">
      <a:dk1>
        <a:srgbClr val="5A5A59"/>
      </a:dk1>
      <a:lt1>
        <a:srgbClr val="FFFFFF"/>
      </a:lt1>
      <a:dk2>
        <a:srgbClr val="E4792F"/>
      </a:dk2>
      <a:lt2>
        <a:srgbClr val="DDDEDD"/>
      </a:lt2>
      <a:accent1>
        <a:srgbClr val="006596"/>
      </a:accent1>
      <a:accent2>
        <a:srgbClr val="59AEC5"/>
      </a:accent2>
      <a:accent3>
        <a:srgbClr val="631C4F"/>
      </a:accent3>
      <a:accent4>
        <a:srgbClr val="D66D2E"/>
      </a:accent4>
      <a:accent5>
        <a:srgbClr val="74A397"/>
      </a:accent5>
      <a:accent6>
        <a:srgbClr val="91B24A"/>
      </a:accent6>
      <a:hlink>
        <a:srgbClr val="006694"/>
      </a:hlink>
      <a:folHlink>
        <a:srgbClr val="8D8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IC_pptTmplt_redesign" id="{C7B5A264-7028-432B-BFF3-159A5358B88C}" vid="{E02807EF-4EE3-497E-BF57-4B617C96F3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PPIC_Presentation</Template>
  <TotalTime>41</TotalTime>
  <Words>378</Words>
  <Application>Microsoft Office PowerPoint</Application>
  <PresentationFormat>On-screen Show (16:9)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Lucida Grande</vt:lpstr>
      <vt:lpstr>Proxima Nova</vt:lpstr>
      <vt:lpstr>Proxima Nova Lt</vt:lpstr>
      <vt:lpstr>Proxima Nova Medium</vt:lpstr>
      <vt:lpstr>Times New Roman</vt:lpstr>
      <vt:lpstr>Wingdings</vt:lpstr>
      <vt:lpstr>PPIC_Presentation_Widescreen</vt:lpstr>
      <vt:lpstr>2_PPIC_Presentation_Widescreen</vt:lpstr>
      <vt:lpstr>PowerPoint Presentation</vt:lpstr>
      <vt:lpstr>COVID-19 made digital access an educational necessity for California’s K–12 students</vt:lpstr>
      <vt:lpstr>PowerPoint Presentation</vt:lpstr>
      <vt:lpstr>PowerPoint Presentation</vt:lpstr>
      <vt:lpstr>Key investments in digital access</vt:lpstr>
      <vt:lpstr>Local innovations</vt:lpstr>
      <vt:lpstr>Notes on the use of these slides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Niu Gao</dc:creator>
  <cp:lastModifiedBy>Robinson, Lauren</cp:lastModifiedBy>
  <cp:revision>3</cp:revision>
  <cp:lastPrinted>2019-01-03T22:35:52Z</cp:lastPrinted>
  <dcterms:created xsi:type="dcterms:W3CDTF">2024-02-15T00:25:42Z</dcterms:created>
  <dcterms:modified xsi:type="dcterms:W3CDTF">2024-02-20T23:37:10Z</dcterms:modified>
</cp:coreProperties>
</file>