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56" r:id="rId2"/>
    <p:sldId id="258" r:id="rId3"/>
    <p:sldId id="310" r:id="rId4"/>
    <p:sldId id="31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7978F-7ECF-452D-91A6-86E8815B59A6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2A6C2-EEE5-41C9-B698-8E3E3DBE7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609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AB4BC-F070-4C3C-B175-5D0F47496931}" type="datetimeFigureOut">
              <a:rPr lang="en-US" smtClean="0"/>
              <a:pPr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E79D-3D73-48F9-BD36-B6719AA40C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84083"/>
            <a:ext cx="9144000" cy="25908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728701"/>
            <a:ext cx="8839200" cy="19812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Harnessing the Power of Technology </a:t>
            </a:r>
            <a:br>
              <a:rPr lang="en-US" sz="3600" dirty="0"/>
            </a:br>
            <a:r>
              <a:rPr lang="en-US" sz="3600" dirty="0"/>
              <a:t>to Accelerate Academic Performance </a:t>
            </a:r>
            <a:br>
              <a:rPr lang="en-US" sz="3600" dirty="0"/>
            </a:br>
            <a:r>
              <a:rPr lang="en-US" sz="3600" dirty="0"/>
              <a:t>for All Students in Underserved Schools</a:t>
            </a:r>
            <a:r>
              <a:rPr lang="en-US" dirty="0"/>
              <a:t/>
            </a:r>
            <a:br>
              <a:rPr lang="en-US" dirty="0"/>
            </a:br>
            <a:endParaRPr lang="en-US" sz="32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282" y="2234293"/>
            <a:ext cx="8839200" cy="2590800"/>
          </a:xfrm>
        </p:spPr>
        <p:txBody>
          <a:bodyPr>
            <a:normAutofit/>
          </a:bodyPr>
          <a:lstStyle/>
          <a:p>
            <a:pPr algn="r"/>
            <a:endParaRPr lang="en-US" sz="2800" dirty="0"/>
          </a:p>
          <a:p>
            <a:pPr algn="r"/>
            <a:endParaRPr lang="en-US" sz="2800" dirty="0"/>
          </a:p>
          <a:p>
            <a:pPr algn="r"/>
            <a:endParaRPr lang="en-US" sz="2000" dirty="0"/>
          </a:p>
        </p:txBody>
      </p:sp>
      <p:pic>
        <p:nvPicPr>
          <p:cNvPr id="4" name="Picture 3" descr="CETF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200807"/>
            <a:ext cx="3471672" cy="9806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334" y="1264109"/>
            <a:ext cx="3922866" cy="7932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90500" y="5257800"/>
            <a:ext cx="9525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California State Assembly Education Informational </a:t>
            </a:r>
          </a:p>
          <a:p>
            <a:pPr algn="ctr"/>
            <a:r>
              <a:rPr lang="en-US" sz="2800" dirty="0"/>
              <a:t> Committee Hearing</a:t>
            </a:r>
          </a:p>
          <a:p>
            <a:pPr algn="ctr"/>
            <a:r>
              <a:rPr lang="en-US" sz="2800" dirty="0"/>
              <a:t>February 21,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609599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b="1" dirty="0"/>
              <a:t>Background</a:t>
            </a:r>
            <a:br>
              <a:rPr lang="en-US" sz="3600" b="1" dirty="0"/>
            </a:br>
            <a:r>
              <a:rPr lang="en-US" dirty="0"/>
              <a:t>     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/>
              <a:t>         </a:t>
            </a:r>
            <a:br>
              <a:rPr lang="en-US" sz="27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211" y="963236"/>
            <a:ext cx="8982844" cy="42064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Schools Were Rushed into Distance Learning Unprepared; Many Still Struggling with Technology Challenges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Schools in Low Income Communities  Require Guidance for Effective Tech Integration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dirty="0">
                <a:ea typeface="Calibri" panose="020F0502020204030204" pitchFamily="34" charset="0"/>
                <a:cs typeface="Times New Roman" panose="02020603050405020304" pitchFamily="18" charset="0"/>
              </a:rPr>
              <a:t>School2Home Incorporates the Best Practices for Effective Use of Technology to Drive Student Performance </a:t>
            </a:r>
          </a:p>
        </p:txBody>
      </p:sp>
      <p:pic>
        <p:nvPicPr>
          <p:cNvPr id="8" name="Picture 7" descr="CETF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6134096"/>
            <a:ext cx="1735089" cy="4901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76200" y="3048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" y="99230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04800" y="6090832"/>
            <a:ext cx="2438400" cy="5334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99" y="6134096"/>
            <a:ext cx="2209801" cy="44687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87989" y="73879"/>
            <a:ext cx="7772400" cy="609599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b="1" dirty="0"/>
              <a:t>Technology Access Data </a:t>
            </a:r>
            <a:r>
              <a:rPr lang="en-US" sz="2700" b="1" dirty="0"/>
              <a:t/>
            </a:r>
            <a:br>
              <a:rPr lang="en-US" sz="2700" b="1" dirty="0"/>
            </a:br>
            <a:r>
              <a:rPr lang="en-US" sz="2700" dirty="0"/>
              <a:t>         </a:t>
            </a:r>
            <a:br>
              <a:rPr lang="en-US" sz="27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6778" y="1353974"/>
            <a:ext cx="8834822" cy="3962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u="sng" dirty="0"/>
              <a:t>2023 Digital Equity Report:</a:t>
            </a:r>
            <a:endParaRPr lang="en-US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ea typeface="Calibri" panose="020F0502020204030204" pitchFamily="34" charset="0"/>
                <a:cs typeface="Times New Roman" panose="02020603050405020304" pitchFamily="18" charset="0"/>
              </a:rPr>
              <a:t>Broadband Connectivity Dropped from 97% in 2021 to 93% in 2023 As a Result of The Pandemic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ea typeface="Calibri" panose="020F0502020204030204" pitchFamily="34" charset="0"/>
                <a:cs typeface="Times New Roman" panose="02020603050405020304" pitchFamily="18" charset="0"/>
              </a:rPr>
              <a:t>Students with Devices At Home Dropped from 95% in 2021 to 70% in 2023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200" u="sng" dirty="0"/>
              <a:t>Affordable Connectivity Events: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ea typeface="Calibri" panose="020F0502020204030204" pitchFamily="34" charset="0"/>
                <a:cs typeface="Times New Roman" panose="02020603050405020304" pitchFamily="18" charset="0"/>
              </a:rPr>
              <a:t>70% Earned Less than $40,000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/>
              <a:t>65% of families with children in school did not own a computing device.</a:t>
            </a:r>
            <a:endParaRPr lang="en-US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dirty="0">
                <a:ea typeface="Calibri" panose="020F0502020204030204" pitchFamily="34" charset="0"/>
                <a:cs typeface="Times New Roman" panose="02020603050405020304" pitchFamily="18" charset="0"/>
              </a:rPr>
              <a:t>47% Said their Children’s School Did Not Allow Devices to Be Taken Home</a:t>
            </a:r>
          </a:p>
        </p:txBody>
      </p:sp>
      <p:pic>
        <p:nvPicPr>
          <p:cNvPr id="8" name="Picture 7" descr="CETF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6134096"/>
            <a:ext cx="1735089" cy="4901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76200" y="4572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4800" y="1147247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04800" y="6090832"/>
            <a:ext cx="2438400" cy="5334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99" y="6134096"/>
            <a:ext cx="2209801" cy="44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953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09600" y="-146878"/>
            <a:ext cx="7772400" cy="609599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b="1" dirty="0"/>
              <a:t>Recommendations</a:t>
            </a:r>
            <a:r>
              <a:rPr lang="en-US" sz="3600" dirty="0"/>
              <a:t> (No New General Fund $)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/>
              <a:t>         </a:t>
            </a:r>
            <a:br>
              <a:rPr lang="en-US" sz="27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189" y="823311"/>
            <a:ext cx="9292022" cy="4339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50" dirty="0">
                <a:ea typeface="Calibri" panose="020F0502020204030204" pitchFamily="34" charset="0"/>
                <a:cs typeface="Times New Roman" panose="02020603050405020304" pitchFamily="18" charset="0"/>
              </a:rPr>
              <a:t>Declare All State-Funded Student Devices Can Be Taken Home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50" dirty="0">
                <a:ea typeface="Calibri" panose="020F0502020204030204" pitchFamily="34" charset="0"/>
                <a:cs typeface="Times New Roman" panose="02020603050405020304" pitchFamily="18" charset="0"/>
              </a:rPr>
              <a:t>Require Title I Schools (Grades 6+) Provide Device Training to Parents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50" dirty="0">
                <a:ea typeface="Calibri" panose="020F0502020204030204" pitchFamily="34" charset="0"/>
                <a:cs typeface="Times New Roman" panose="02020603050405020304" pitchFamily="18" charset="0"/>
              </a:rPr>
              <a:t>Request the State Board of Education to Develop Guidelines of Best Practices to be Incorporated into District LCAPs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50" dirty="0">
                <a:ea typeface="Calibri" panose="020F0502020204030204" pitchFamily="34" charset="0"/>
                <a:cs typeface="Times New Roman" panose="02020603050405020304" pitchFamily="18" charset="0"/>
              </a:rPr>
              <a:t>Request CCEE to Convene a “Learning Community” Among a Cross Section of Districts to Implement School2Home, Report Results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550" dirty="0">
                <a:ea typeface="Calibri" panose="020F0502020204030204" pitchFamily="34" charset="0"/>
                <a:cs typeface="Times New Roman" panose="02020603050405020304" pitchFamily="18" charset="0"/>
              </a:rPr>
              <a:t>Update Community Schools Program to Incorporate Best Practices to Optimize the Use of Technology </a:t>
            </a:r>
          </a:p>
        </p:txBody>
      </p:sp>
      <p:pic>
        <p:nvPicPr>
          <p:cNvPr id="8" name="Picture 7" descr="CETF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6134096"/>
            <a:ext cx="1735089" cy="4901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76200" y="2286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" y="9906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04800" y="6090832"/>
            <a:ext cx="2438400" cy="5334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99" y="6134096"/>
            <a:ext cx="2209801" cy="446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281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3310</TotalTime>
  <Words>268</Words>
  <Application>Microsoft Office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 Harnessing the Power of Technology  to Accelerate Academic Performance  for All Students in Underserved Schools </vt:lpstr>
      <vt:lpstr>     Background                   </vt:lpstr>
      <vt:lpstr>     Technology Access Data              </vt:lpstr>
      <vt:lpstr>     Recommendations (No New General Fund $)  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New Housing Grants  Broadband Connectivity and Training Webinar</dc:title>
  <dc:creator>rcinat</dc:creator>
  <cp:lastModifiedBy>Robinson, Lauren</cp:lastModifiedBy>
  <cp:revision>98</cp:revision>
  <dcterms:created xsi:type="dcterms:W3CDTF">2014-12-19T06:08:29Z</dcterms:created>
  <dcterms:modified xsi:type="dcterms:W3CDTF">2024-02-20T23:38:31Z</dcterms:modified>
</cp:coreProperties>
</file>