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embeddedFontLst>
    <p:embeddedFont>
      <p:font typeface="Century Gothic" panose="020B0502020202020204" pitchFamily="34" charset="0"/>
      <p:regular r:id="rId12"/>
      <p:bold r:id="rId13"/>
      <p:italic r:id="rId14"/>
      <p:boldItalic r:id="rId15"/>
    </p:embeddedFont>
    <p:embeddedFont>
      <p:font typeface="Calibri" panose="020F0502020204030204" pitchFamily="34" charset="0"/>
      <p:regular r:id="rId16"/>
      <p:bold r:id="rId17"/>
      <p:italic r:id="rId18"/>
      <p:boldItalic r:id="rId1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0" roundtripDataSignature="AMtx7miy7hXcTiDoV7gZwfpCz15XqDCa4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60" y="49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00" name="Google Shape;10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g2b01deca2d4_4_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Ben</a:t>
            </a:r>
            <a:endParaRPr/>
          </a:p>
        </p:txBody>
      </p:sp>
      <p:sp>
        <p:nvSpPr>
          <p:cNvPr id="106" name="Google Shape;106;g2b01deca2d4_4_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g264bfd5010e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1" name="Google Shape;111;g264bfd5010e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Michael</a:t>
            </a:r>
            <a:endParaRPr/>
          </a:p>
        </p:txBody>
      </p:sp>
      <p:sp>
        <p:nvSpPr>
          <p:cNvPr id="112" name="Google Shape;112;g264bfd5010e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264c2e8dd2f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8" name="Google Shape;118;g264c2e8dd2f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Kathy</a:t>
            </a:r>
            <a:endParaRPr/>
          </a:p>
        </p:txBody>
      </p:sp>
      <p:sp>
        <p:nvSpPr>
          <p:cNvPr id="119" name="Google Shape;119;g264c2e8dd2f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26a47c7f635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5" name="Google Shape;125;g26a47c7f635_0_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Kathy</a:t>
            </a:r>
            <a:endParaRPr/>
          </a:p>
        </p:txBody>
      </p:sp>
      <p:sp>
        <p:nvSpPr>
          <p:cNvPr id="126" name="Google Shape;126;g26a47c7f635_0_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2b01deca2d4_0_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g2b01deca2d4_0_0: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Kathy</a:t>
            </a:r>
            <a:endParaRPr/>
          </a:p>
        </p:txBody>
      </p:sp>
      <p:sp>
        <p:nvSpPr>
          <p:cNvPr id="133" name="Google Shape;133;g2b01deca2d4_0_0: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6</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2b01deca2d4_0_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9" name="Google Shape;139;g2b01deca2d4_0_6: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Kathy</a:t>
            </a:r>
            <a:endParaRPr/>
          </a:p>
        </p:txBody>
      </p:sp>
      <p:sp>
        <p:nvSpPr>
          <p:cNvPr id="140" name="Google Shape;140;g2b01deca2d4_0_6: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4"/>
        <p:cNvGrpSpPr/>
        <p:nvPr/>
      </p:nvGrpSpPr>
      <p:grpSpPr>
        <a:xfrm>
          <a:off x="0" y="0"/>
          <a:ext cx="0" cy="0"/>
          <a:chOff x="0" y="0"/>
          <a:chExt cx="0" cy="0"/>
        </a:xfrm>
      </p:grpSpPr>
      <p:sp>
        <p:nvSpPr>
          <p:cNvPr id="145" name="Google Shape;145;g2b01deca2d4_0_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6" name="Google Shape;146;g2b01deca2d4_0_12: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r>
              <a:rPr lang="en-US"/>
              <a:t>Kathy</a:t>
            </a:r>
            <a:endParaRPr/>
          </a:p>
        </p:txBody>
      </p:sp>
      <p:sp>
        <p:nvSpPr>
          <p:cNvPr id="147" name="Google Shape;147;g2b01deca2d4_0_12: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8</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g2b01deca2d4_0_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3" name="Google Shape;153;g2b01deca2d4_0_1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54" name="Google Shape;154;g2b01deca2d4_0_18: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9</a:t>
            </a:fld>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50"/>
          <p:cNvSpPr/>
          <p:nvPr/>
        </p:nvSpPr>
        <p:spPr>
          <a:xfrm>
            <a:off x="0" y="0"/>
            <a:ext cx="12192000" cy="6858000"/>
          </a:xfrm>
          <a:prstGeom prst="rect">
            <a:avLst/>
          </a:prstGeom>
          <a:solidFill>
            <a:srgbClr val="FBE4D4"/>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7" name="Google Shape;17;p50"/>
          <p:cNvSpPr txBox="1">
            <a:spLocks noGrp="1"/>
          </p:cNvSpPr>
          <p:nvPr>
            <p:ph type="ctrTitle"/>
          </p:nvPr>
        </p:nvSpPr>
        <p:spPr>
          <a:xfrm>
            <a:off x="1193013" y="1922907"/>
            <a:ext cx="6992471" cy="1587055"/>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rgbClr val="1F3864"/>
              </a:buClr>
              <a:buSzPts val="5400"/>
              <a:buFont typeface="Century Gothic"/>
              <a:buNone/>
              <a:defRPr sz="5400">
                <a:solidFill>
                  <a:srgbClr val="1F3864"/>
                </a:solidFill>
                <a:latin typeface="Century Gothic"/>
                <a:ea typeface="Century Gothic"/>
                <a:cs typeface="Century Gothic"/>
                <a:sym typeface="Century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50"/>
          <p:cNvSpPr txBox="1">
            <a:spLocks noGrp="1"/>
          </p:cNvSpPr>
          <p:nvPr>
            <p:ph type="subTitle" idx="1"/>
          </p:nvPr>
        </p:nvSpPr>
        <p:spPr>
          <a:xfrm>
            <a:off x="1160929" y="3872752"/>
            <a:ext cx="6992471" cy="1385047"/>
          </a:xfrm>
          <a:prstGeom prst="rect">
            <a:avLst/>
          </a:prstGeom>
          <a:noFill/>
          <a:ln>
            <a:noFill/>
          </a:ln>
        </p:spPr>
        <p:txBody>
          <a:bodyPr spcFirstLastPara="1" wrap="square" lIns="91425" tIns="45700" rIns="91425" bIns="45700" anchor="t" anchorCtr="0">
            <a:normAutofit/>
          </a:bodyPr>
          <a:lstStyle>
            <a:lvl1pPr lvl="0" algn="l">
              <a:lnSpc>
                <a:spcPct val="90000"/>
              </a:lnSpc>
              <a:spcBef>
                <a:spcPts val="1000"/>
              </a:spcBef>
              <a:spcAft>
                <a:spcPts val="0"/>
              </a:spcAft>
              <a:buClr>
                <a:srgbClr val="ED7D31"/>
              </a:buClr>
              <a:buSzPts val="2400"/>
              <a:buNone/>
              <a:defRPr sz="2400">
                <a:solidFill>
                  <a:srgbClr val="ED7D31"/>
                </a:solidFill>
                <a:latin typeface="Century Gothic"/>
                <a:ea typeface="Century Gothic"/>
                <a:cs typeface="Century Gothic"/>
                <a:sym typeface="Century Gothic"/>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9" name="Google Shape;19;p5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5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5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22" name="Google Shape;22;p50"/>
          <p:cNvSpPr/>
          <p:nvPr/>
        </p:nvSpPr>
        <p:spPr>
          <a:xfrm>
            <a:off x="7923088" y="-83503"/>
            <a:ext cx="8537824" cy="7428216"/>
          </a:xfrm>
          <a:prstGeom prst="triangle">
            <a:avLst>
              <a:gd name="adj" fmla="val 50000"/>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23" name="Google Shape;23;p50"/>
          <p:cNvPicPr preferRelativeResize="0"/>
          <p:nvPr/>
        </p:nvPicPr>
        <p:blipFill rotWithShape="1">
          <a:blip r:embed="rId2">
            <a:alphaModFix/>
          </a:blip>
          <a:srcRect/>
          <a:stretch/>
        </p:blipFill>
        <p:spPr>
          <a:xfrm>
            <a:off x="1232848" y="487808"/>
            <a:ext cx="6350000" cy="1435100"/>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6"/>
        <p:cNvGrpSpPr/>
        <p:nvPr/>
      </p:nvGrpSpPr>
      <p:grpSpPr>
        <a:xfrm>
          <a:off x="0" y="0"/>
          <a:ext cx="0" cy="0"/>
          <a:chOff x="0" y="0"/>
          <a:chExt cx="0" cy="0"/>
        </a:xfrm>
      </p:grpSpPr>
      <p:sp>
        <p:nvSpPr>
          <p:cNvPr id="87" name="Google Shape;87;p5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8" name="Google Shape;88;p59"/>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9" name="Google Shape;89;p5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0" name="Google Shape;90;p5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1" name="Google Shape;91;p5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92"/>
        <p:cNvGrpSpPr/>
        <p:nvPr/>
      </p:nvGrpSpPr>
      <p:grpSpPr>
        <a:xfrm>
          <a:off x="0" y="0"/>
          <a:ext cx="0" cy="0"/>
          <a:chOff x="0" y="0"/>
          <a:chExt cx="0" cy="0"/>
        </a:xfrm>
      </p:grpSpPr>
      <p:sp>
        <p:nvSpPr>
          <p:cNvPr id="93" name="Google Shape;93;p60"/>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4" name="Google Shape;94;p60"/>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95" name="Google Shape;95;p6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6" name="Google Shape;96;p6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97" name="Google Shape;97;p6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4"/>
        <p:cNvGrpSpPr/>
        <p:nvPr/>
      </p:nvGrpSpPr>
      <p:grpSpPr>
        <a:xfrm>
          <a:off x="0" y="0"/>
          <a:ext cx="0" cy="0"/>
          <a:chOff x="0" y="0"/>
          <a:chExt cx="0" cy="0"/>
        </a:xfrm>
      </p:grpSpPr>
      <p:sp>
        <p:nvSpPr>
          <p:cNvPr id="25" name="Google Shape;25;p52"/>
          <p:cNvSpPr txBox="1">
            <a:spLocks noGrp="1"/>
          </p:cNvSpPr>
          <p:nvPr>
            <p:ph type="title"/>
          </p:nvPr>
        </p:nvSpPr>
        <p:spPr>
          <a:xfrm>
            <a:off x="863934" y="2146802"/>
            <a:ext cx="6563561" cy="2852737"/>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rgbClr val="1F3864"/>
              </a:buClr>
              <a:buSzPts val="6000"/>
              <a:buFont typeface="Century Gothic"/>
              <a:buNone/>
              <a:defRPr sz="6000">
                <a:solidFill>
                  <a:srgbClr val="1F3864"/>
                </a:solidFill>
                <a:latin typeface="Century Gothic"/>
                <a:ea typeface="Century Gothic"/>
                <a:cs typeface="Century Gothic"/>
                <a:sym typeface="Century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52"/>
          <p:cNvSpPr txBox="1">
            <a:spLocks noGrp="1"/>
          </p:cNvSpPr>
          <p:nvPr>
            <p:ph type="body" idx="1"/>
          </p:nvPr>
        </p:nvSpPr>
        <p:spPr>
          <a:xfrm>
            <a:off x="831850" y="5221288"/>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7" name="Google Shape;27;p5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5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
        <p:nvSpPr>
          <p:cNvPr id="30" name="Google Shape;30;p52"/>
          <p:cNvSpPr/>
          <p:nvPr/>
        </p:nvSpPr>
        <p:spPr>
          <a:xfrm>
            <a:off x="7923088" y="0"/>
            <a:ext cx="8537824" cy="7428216"/>
          </a:xfrm>
          <a:prstGeom prst="triangle">
            <a:avLst>
              <a:gd name="adj" fmla="val 50000"/>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31" name="Google Shape;31;p52"/>
          <p:cNvPicPr preferRelativeResize="0"/>
          <p:nvPr/>
        </p:nvPicPr>
        <p:blipFill rotWithShape="1">
          <a:blip r:embed="rId2">
            <a:alphaModFix/>
          </a:blip>
          <a:srcRect/>
          <a:stretch/>
        </p:blipFill>
        <p:spPr>
          <a:xfrm>
            <a:off x="1004371" y="538064"/>
            <a:ext cx="3567629" cy="806283"/>
          </a:xfrm>
          <a:prstGeom prst="rect">
            <a:avLst/>
          </a:prstGeom>
          <a:noFill/>
          <a:ln>
            <a:noFill/>
          </a:ln>
        </p:spPr>
      </p:pic>
      <p:sp>
        <p:nvSpPr>
          <p:cNvPr id="32" name="Google Shape;32;p52"/>
          <p:cNvSpPr/>
          <p:nvPr/>
        </p:nvSpPr>
        <p:spPr>
          <a:xfrm rot="10800000">
            <a:off x="7992980" y="-2108691"/>
            <a:ext cx="5424297" cy="4719335"/>
          </a:xfrm>
          <a:prstGeom prst="triangle">
            <a:avLst>
              <a:gd name="adj" fmla="val 50000"/>
            </a:avLst>
          </a:prstGeom>
          <a:solidFill>
            <a:srgbClr val="833C0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3"/>
        <p:cNvGrpSpPr/>
        <p:nvPr/>
      </p:nvGrpSpPr>
      <p:grpSpPr>
        <a:xfrm>
          <a:off x="0" y="0"/>
          <a:ext cx="0" cy="0"/>
          <a:chOff x="0" y="0"/>
          <a:chExt cx="0" cy="0"/>
        </a:xfrm>
      </p:grpSpPr>
      <p:sp>
        <p:nvSpPr>
          <p:cNvPr id="34" name="Google Shape;34;p51"/>
          <p:cNvSpPr txBox="1">
            <a:spLocks noGrp="1"/>
          </p:cNvSpPr>
          <p:nvPr>
            <p:ph type="title"/>
          </p:nvPr>
        </p:nvSpPr>
        <p:spPr>
          <a:xfrm>
            <a:off x="838200" y="501140"/>
            <a:ext cx="10515600" cy="960948"/>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rgbClr val="005B9F"/>
              </a:buClr>
              <a:buSzPts val="4000"/>
              <a:buFont typeface="Century Gothic"/>
              <a:buNone/>
              <a:defRPr sz="4000">
                <a:solidFill>
                  <a:srgbClr val="005B9F"/>
                </a:solidFill>
                <a:latin typeface="Century Gothic"/>
                <a:ea typeface="Century Gothic"/>
                <a:cs typeface="Century Gothic"/>
                <a:sym typeface="Century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51"/>
          <p:cNvSpPr txBox="1">
            <a:spLocks noGrp="1"/>
          </p:cNvSpPr>
          <p:nvPr>
            <p:ph type="body" idx="1"/>
          </p:nvPr>
        </p:nvSpPr>
        <p:spPr>
          <a:xfrm>
            <a:off x="838200" y="1344706"/>
            <a:ext cx="10515600" cy="5011643"/>
          </a:xfrm>
          <a:prstGeom prst="rect">
            <a:avLst/>
          </a:prstGeom>
          <a:noFill/>
          <a:ln>
            <a:noFill/>
          </a:ln>
        </p:spPr>
        <p:txBody>
          <a:bodyPr spcFirstLastPara="1" wrap="square" lIns="91425" tIns="45700" rIns="91425" bIns="45700" anchor="t" anchorCtr="0">
            <a:noAutofit/>
          </a:bodyPr>
          <a:lstStyle>
            <a:lvl1pPr marL="457200" lvl="0" indent="-228600" algn="l">
              <a:lnSpc>
                <a:spcPct val="100000"/>
              </a:lnSpc>
              <a:spcBef>
                <a:spcPts val="1000"/>
              </a:spcBef>
              <a:spcAft>
                <a:spcPts val="0"/>
              </a:spcAft>
              <a:buClr>
                <a:srgbClr val="005B9F"/>
              </a:buClr>
              <a:buSzPts val="2500"/>
              <a:buNone/>
              <a:defRPr sz="2500">
                <a:solidFill>
                  <a:srgbClr val="005B9F"/>
                </a:solidFill>
                <a:latin typeface="Century Gothic"/>
                <a:ea typeface="Century Gothic"/>
                <a:cs typeface="Century Gothic"/>
                <a:sym typeface="Century Gothic"/>
              </a:defRPr>
            </a:lvl1pPr>
            <a:lvl2pPr marL="914400" lvl="1" indent="-355600" algn="l">
              <a:lnSpc>
                <a:spcPct val="110000"/>
              </a:lnSpc>
              <a:spcBef>
                <a:spcPts val="1100"/>
              </a:spcBef>
              <a:spcAft>
                <a:spcPts val="0"/>
              </a:spcAft>
              <a:buClr>
                <a:srgbClr val="262626"/>
              </a:buClr>
              <a:buSzPts val="2000"/>
              <a:buChar char="•"/>
              <a:defRPr sz="2000">
                <a:solidFill>
                  <a:srgbClr val="262626"/>
                </a:solidFill>
              </a:defRPr>
            </a:lvl2pPr>
            <a:lvl3pPr marL="1371600" lvl="2" indent="-330200" algn="l">
              <a:lnSpc>
                <a:spcPct val="90000"/>
              </a:lnSpc>
              <a:spcBef>
                <a:spcPts val="600"/>
              </a:spcBef>
              <a:spcAft>
                <a:spcPts val="0"/>
              </a:spcAft>
              <a:buClr>
                <a:srgbClr val="262626"/>
              </a:buClr>
              <a:buSzPts val="1600"/>
              <a:buChar char="•"/>
              <a:defRPr sz="1600">
                <a:solidFill>
                  <a:srgbClr val="262626"/>
                </a:solidFill>
              </a:defRPr>
            </a:lvl3pPr>
            <a:lvl4pPr marL="1828800" lvl="3" indent="-330200" algn="l">
              <a:lnSpc>
                <a:spcPct val="90000"/>
              </a:lnSpc>
              <a:spcBef>
                <a:spcPts val="500"/>
              </a:spcBef>
              <a:spcAft>
                <a:spcPts val="0"/>
              </a:spcAft>
              <a:buClr>
                <a:srgbClr val="262626"/>
              </a:buClr>
              <a:buSzPts val="1600"/>
              <a:buChar char="•"/>
              <a:defRPr sz="1600">
                <a:solidFill>
                  <a:srgbClr val="262626"/>
                </a:solidFill>
              </a:defRPr>
            </a:lvl4pPr>
            <a:lvl5pPr marL="2286000" lvl="4" indent="-330200" algn="l">
              <a:lnSpc>
                <a:spcPct val="90000"/>
              </a:lnSpc>
              <a:spcBef>
                <a:spcPts val="500"/>
              </a:spcBef>
              <a:spcAft>
                <a:spcPts val="0"/>
              </a:spcAft>
              <a:buClr>
                <a:srgbClr val="262626"/>
              </a:buClr>
              <a:buSzPts val="1600"/>
              <a:buChar char="•"/>
              <a:defRPr sz="1600">
                <a:solidFill>
                  <a:srgbClr val="262626"/>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5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7" name="Google Shape;37;p5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5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39" name="Google Shape;39;p51"/>
          <p:cNvPicPr preferRelativeResize="0"/>
          <p:nvPr/>
        </p:nvPicPr>
        <p:blipFill rotWithShape="1">
          <a:blip r:embed="rId2">
            <a:alphaModFix/>
          </a:blip>
          <a:srcRect/>
          <a:stretch/>
        </p:blipFill>
        <p:spPr>
          <a:xfrm>
            <a:off x="8708888" y="274733"/>
            <a:ext cx="2577029" cy="582408"/>
          </a:xfrm>
          <a:prstGeom prst="rect">
            <a:avLst/>
          </a:prstGeom>
          <a:noFill/>
          <a:ln>
            <a:noFill/>
          </a:ln>
        </p:spPr>
      </p:pic>
      <p:grpSp>
        <p:nvGrpSpPr>
          <p:cNvPr id="40" name="Google Shape;40;p51"/>
          <p:cNvGrpSpPr/>
          <p:nvPr/>
        </p:nvGrpSpPr>
        <p:grpSpPr>
          <a:xfrm rot="10800000">
            <a:off x="11285917" y="-25007"/>
            <a:ext cx="8408896" cy="966641"/>
            <a:chOff x="0" y="5897054"/>
            <a:chExt cx="8408896" cy="966641"/>
          </a:xfrm>
        </p:grpSpPr>
        <p:sp>
          <p:nvSpPr>
            <p:cNvPr id="41" name="Google Shape;41;p51"/>
            <p:cNvSpPr/>
            <p:nvPr/>
          </p:nvSpPr>
          <p:spPr>
            <a:xfrm>
              <a:off x="0" y="5897054"/>
              <a:ext cx="7987553" cy="960946"/>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42" name="Google Shape;42;p51"/>
            <p:cNvSpPr/>
            <p:nvPr/>
          </p:nvSpPr>
          <p:spPr>
            <a:xfrm>
              <a:off x="7566214" y="5902749"/>
              <a:ext cx="842682" cy="960946"/>
            </a:xfrm>
            <a:prstGeom prst="triangle">
              <a:avLst>
                <a:gd name="adj" fmla="val 50000"/>
              </a:avLst>
            </a:prstGeom>
            <a:solidFill>
              <a:srgbClr val="ED7D3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3"/>
        <p:cNvGrpSpPr/>
        <p:nvPr/>
      </p:nvGrpSpPr>
      <p:grpSpPr>
        <a:xfrm>
          <a:off x="0" y="0"/>
          <a:ext cx="0" cy="0"/>
          <a:chOff x="0" y="0"/>
          <a:chExt cx="0" cy="0"/>
        </a:xfrm>
      </p:grpSpPr>
      <p:sp>
        <p:nvSpPr>
          <p:cNvPr id="44" name="Google Shape;44;p5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rgbClr val="005B9F"/>
              </a:buClr>
              <a:buSzPts val="4400"/>
              <a:buFont typeface="Century Gothic"/>
              <a:buNone/>
              <a:defRPr>
                <a:solidFill>
                  <a:srgbClr val="005B9F"/>
                </a:solidFill>
                <a:latin typeface="Century Gothic"/>
                <a:ea typeface="Century Gothic"/>
                <a:cs typeface="Century Gothic"/>
                <a:sym typeface="Century Gothic"/>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5" name="Google Shape;45;p53"/>
          <p:cNvSpPr txBox="1">
            <a:spLocks noGrp="1"/>
          </p:cNvSpPr>
          <p:nvPr>
            <p:ph type="body" idx="1"/>
          </p:nvPr>
        </p:nvSpPr>
        <p:spPr>
          <a:xfrm>
            <a:off x="838200" y="1825625"/>
            <a:ext cx="5017168" cy="43513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005B9F"/>
              </a:buClr>
              <a:buSzPts val="2500"/>
              <a:buNone/>
              <a:defRPr sz="2500">
                <a:solidFill>
                  <a:srgbClr val="005B9F"/>
                </a:solidFill>
                <a:latin typeface="Century Gothic"/>
                <a:ea typeface="Century Gothic"/>
                <a:cs typeface="Century Gothic"/>
                <a:sym typeface="Century Gothic"/>
              </a:defRPr>
            </a:lvl1pPr>
            <a:lvl2pPr marL="914400" lvl="1" indent="-381000" algn="l">
              <a:lnSpc>
                <a:spcPct val="90000"/>
              </a:lnSpc>
              <a:spcBef>
                <a:spcPts val="1100"/>
              </a:spcBef>
              <a:spcAft>
                <a:spcPts val="0"/>
              </a:spcAft>
              <a:buClr>
                <a:srgbClr val="262626"/>
              </a:buClr>
              <a:buSzPts val="2400"/>
              <a:buChar char="•"/>
              <a:defRPr>
                <a:solidFill>
                  <a:srgbClr val="262626"/>
                </a:solidFill>
              </a:defRPr>
            </a:lvl2pPr>
            <a:lvl3pPr marL="1371600" lvl="2" indent="-355600" algn="l">
              <a:lnSpc>
                <a:spcPct val="90000"/>
              </a:lnSpc>
              <a:spcBef>
                <a:spcPts val="600"/>
              </a:spcBef>
              <a:spcAft>
                <a:spcPts val="0"/>
              </a:spcAft>
              <a:buClr>
                <a:srgbClr val="262626"/>
              </a:buClr>
              <a:buSzPts val="2000"/>
              <a:buChar char="•"/>
              <a:defRPr>
                <a:solidFill>
                  <a:srgbClr val="262626"/>
                </a:solidFill>
              </a:defRPr>
            </a:lvl3pPr>
            <a:lvl4pPr marL="1828800" lvl="3" indent="-342900" algn="l">
              <a:lnSpc>
                <a:spcPct val="90000"/>
              </a:lnSpc>
              <a:spcBef>
                <a:spcPts val="500"/>
              </a:spcBef>
              <a:spcAft>
                <a:spcPts val="0"/>
              </a:spcAft>
              <a:buClr>
                <a:srgbClr val="262626"/>
              </a:buClr>
              <a:buSzPts val="1800"/>
              <a:buChar char="•"/>
              <a:defRPr>
                <a:solidFill>
                  <a:srgbClr val="262626"/>
                </a:solidFill>
              </a:defRPr>
            </a:lvl4pPr>
            <a:lvl5pPr marL="2286000" lvl="4" indent="-342900" algn="l">
              <a:lnSpc>
                <a:spcPct val="90000"/>
              </a:lnSpc>
              <a:spcBef>
                <a:spcPts val="500"/>
              </a:spcBef>
              <a:spcAft>
                <a:spcPts val="0"/>
              </a:spcAft>
              <a:buClr>
                <a:srgbClr val="262626"/>
              </a:buClr>
              <a:buSzPts val="1800"/>
              <a:buChar char="•"/>
              <a:defRPr>
                <a:solidFill>
                  <a:srgbClr val="262626"/>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53"/>
          <p:cNvSpPr txBox="1">
            <a:spLocks noGrp="1"/>
          </p:cNvSpPr>
          <p:nvPr>
            <p:ph type="body" idx="2"/>
          </p:nvPr>
        </p:nvSpPr>
        <p:spPr>
          <a:xfrm>
            <a:off x="6336632" y="1825625"/>
            <a:ext cx="5017168" cy="435133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005B9F"/>
              </a:buClr>
              <a:buSzPts val="2500"/>
              <a:buNone/>
              <a:defRPr sz="2500">
                <a:solidFill>
                  <a:srgbClr val="005B9F"/>
                </a:solidFill>
                <a:latin typeface="Century Gothic"/>
                <a:ea typeface="Century Gothic"/>
                <a:cs typeface="Century Gothic"/>
                <a:sym typeface="Century Gothic"/>
              </a:defRPr>
            </a:lvl1pPr>
            <a:lvl2pPr marL="914400" lvl="1" indent="-381000" algn="l">
              <a:lnSpc>
                <a:spcPct val="90000"/>
              </a:lnSpc>
              <a:spcBef>
                <a:spcPts val="1100"/>
              </a:spcBef>
              <a:spcAft>
                <a:spcPts val="0"/>
              </a:spcAft>
              <a:buClr>
                <a:srgbClr val="262626"/>
              </a:buClr>
              <a:buSzPts val="2400"/>
              <a:buChar char="•"/>
              <a:defRPr>
                <a:solidFill>
                  <a:srgbClr val="262626"/>
                </a:solidFill>
              </a:defRPr>
            </a:lvl2pPr>
            <a:lvl3pPr marL="1371600" lvl="2" indent="-355600" algn="l">
              <a:lnSpc>
                <a:spcPct val="90000"/>
              </a:lnSpc>
              <a:spcBef>
                <a:spcPts val="600"/>
              </a:spcBef>
              <a:spcAft>
                <a:spcPts val="0"/>
              </a:spcAft>
              <a:buClr>
                <a:srgbClr val="262626"/>
              </a:buClr>
              <a:buSzPts val="2000"/>
              <a:buChar char="•"/>
              <a:defRPr>
                <a:solidFill>
                  <a:srgbClr val="262626"/>
                </a:solidFill>
              </a:defRPr>
            </a:lvl3pPr>
            <a:lvl4pPr marL="1828800" lvl="3" indent="-342900" algn="l">
              <a:lnSpc>
                <a:spcPct val="90000"/>
              </a:lnSpc>
              <a:spcBef>
                <a:spcPts val="500"/>
              </a:spcBef>
              <a:spcAft>
                <a:spcPts val="0"/>
              </a:spcAft>
              <a:buClr>
                <a:srgbClr val="262626"/>
              </a:buClr>
              <a:buSzPts val="1800"/>
              <a:buChar char="•"/>
              <a:defRPr>
                <a:solidFill>
                  <a:srgbClr val="262626"/>
                </a:solidFill>
              </a:defRPr>
            </a:lvl4pPr>
            <a:lvl5pPr marL="2286000" lvl="4" indent="-342900" algn="l">
              <a:lnSpc>
                <a:spcPct val="90000"/>
              </a:lnSpc>
              <a:spcBef>
                <a:spcPts val="500"/>
              </a:spcBef>
              <a:spcAft>
                <a:spcPts val="0"/>
              </a:spcAft>
              <a:buClr>
                <a:srgbClr val="262626"/>
              </a:buClr>
              <a:buSzPts val="1800"/>
              <a:buChar char="•"/>
              <a:defRPr>
                <a:solidFill>
                  <a:srgbClr val="262626"/>
                </a:solidFill>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7" name="Google Shape;47;p5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5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9" name="Google Shape;49;p5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50" name="Google Shape;50;p53"/>
          <p:cNvPicPr preferRelativeResize="0"/>
          <p:nvPr/>
        </p:nvPicPr>
        <p:blipFill rotWithShape="1">
          <a:blip r:embed="rId2">
            <a:alphaModFix/>
          </a:blip>
          <a:srcRect/>
          <a:stretch/>
        </p:blipFill>
        <p:spPr>
          <a:xfrm>
            <a:off x="8708888" y="274733"/>
            <a:ext cx="2577029" cy="582408"/>
          </a:xfrm>
          <a:prstGeom prst="rect">
            <a:avLst/>
          </a:prstGeom>
          <a:noFill/>
          <a:ln>
            <a:noFill/>
          </a:ln>
        </p:spPr>
      </p:pic>
      <p:grpSp>
        <p:nvGrpSpPr>
          <p:cNvPr id="51" name="Google Shape;51;p53"/>
          <p:cNvGrpSpPr/>
          <p:nvPr/>
        </p:nvGrpSpPr>
        <p:grpSpPr>
          <a:xfrm rot="10800000">
            <a:off x="11285917" y="-25007"/>
            <a:ext cx="8408896" cy="966641"/>
            <a:chOff x="0" y="5897054"/>
            <a:chExt cx="8408896" cy="966641"/>
          </a:xfrm>
        </p:grpSpPr>
        <p:sp>
          <p:nvSpPr>
            <p:cNvPr id="52" name="Google Shape;52;p53"/>
            <p:cNvSpPr/>
            <p:nvPr/>
          </p:nvSpPr>
          <p:spPr>
            <a:xfrm>
              <a:off x="0" y="5897054"/>
              <a:ext cx="7987553" cy="960946"/>
            </a:xfrm>
            <a:prstGeom prst="rect">
              <a:avLst/>
            </a:prstGeom>
            <a:solidFill>
              <a:schemeClr val="accent2"/>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53" name="Google Shape;53;p53"/>
            <p:cNvSpPr/>
            <p:nvPr/>
          </p:nvSpPr>
          <p:spPr>
            <a:xfrm>
              <a:off x="7566214" y="5902749"/>
              <a:ext cx="842682" cy="960946"/>
            </a:xfrm>
            <a:prstGeom prst="triangle">
              <a:avLst>
                <a:gd name="adj" fmla="val 50000"/>
              </a:avLst>
            </a:prstGeom>
            <a:solidFill>
              <a:srgbClr val="ED7D3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5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5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5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8"/>
        <p:cNvGrpSpPr/>
        <p:nvPr/>
      </p:nvGrpSpPr>
      <p:grpSpPr>
        <a:xfrm>
          <a:off x="0" y="0"/>
          <a:ext cx="0" cy="0"/>
          <a:chOff x="0" y="0"/>
          <a:chExt cx="0" cy="0"/>
        </a:xfrm>
      </p:grpSpPr>
      <p:sp>
        <p:nvSpPr>
          <p:cNvPr id="59" name="Google Shape;59;p55"/>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55"/>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1" name="Google Shape;61;p55"/>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2" name="Google Shape;62;p55"/>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3" name="Google Shape;63;p55"/>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 name="Google Shape;64;p5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5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5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7"/>
        <p:cNvGrpSpPr/>
        <p:nvPr/>
      </p:nvGrpSpPr>
      <p:grpSpPr>
        <a:xfrm>
          <a:off x="0" y="0"/>
          <a:ext cx="0" cy="0"/>
          <a:chOff x="0" y="0"/>
          <a:chExt cx="0" cy="0"/>
        </a:xfrm>
      </p:grpSpPr>
      <p:sp>
        <p:nvSpPr>
          <p:cNvPr id="68" name="Google Shape;68;p5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5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5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5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72"/>
        <p:cNvGrpSpPr/>
        <p:nvPr/>
      </p:nvGrpSpPr>
      <p:grpSpPr>
        <a:xfrm>
          <a:off x="0" y="0"/>
          <a:ext cx="0" cy="0"/>
          <a:chOff x="0" y="0"/>
          <a:chExt cx="0" cy="0"/>
        </a:xfrm>
      </p:grpSpPr>
      <p:sp>
        <p:nvSpPr>
          <p:cNvPr id="73" name="Google Shape;73;p57"/>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57"/>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75" name="Google Shape;75;p57"/>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6" name="Google Shape;76;p5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5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5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9"/>
        <p:cNvGrpSpPr/>
        <p:nvPr/>
      </p:nvGrpSpPr>
      <p:grpSpPr>
        <a:xfrm>
          <a:off x="0" y="0"/>
          <a:ext cx="0" cy="0"/>
          <a:chOff x="0" y="0"/>
          <a:chExt cx="0" cy="0"/>
        </a:xfrm>
      </p:grpSpPr>
      <p:sp>
        <p:nvSpPr>
          <p:cNvPr id="80" name="Google Shape;80;p58"/>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1" name="Google Shape;81;p58"/>
          <p:cNvSpPr>
            <a:spLocks noGrp="1"/>
          </p:cNvSpPr>
          <p:nvPr>
            <p:ph type="pic" idx="2"/>
          </p:nvPr>
        </p:nvSpPr>
        <p:spPr>
          <a:xfrm>
            <a:off x="5183188" y="987425"/>
            <a:ext cx="6172200" cy="4873625"/>
          </a:xfrm>
          <a:prstGeom prst="rect">
            <a:avLst/>
          </a:prstGeom>
          <a:noFill/>
          <a:ln>
            <a:noFill/>
          </a:ln>
        </p:spPr>
      </p:sp>
      <p:sp>
        <p:nvSpPr>
          <p:cNvPr id="82" name="Google Shape;82;p58"/>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83" name="Google Shape;83;p5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5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5" name="Google Shape;85;p5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49"/>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4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4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4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
          <p:cNvSpPr txBox="1">
            <a:spLocks noGrp="1"/>
          </p:cNvSpPr>
          <p:nvPr>
            <p:ph type="ctrTitle"/>
          </p:nvPr>
        </p:nvSpPr>
        <p:spPr>
          <a:xfrm>
            <a:off x="1283950" y="2175054"/>
            <a:ext cx="9144000" cy="238770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rgbClr val="2F5496"/>
              </a:buClr>
              <a:buSzPts val="5400"/>
              <a:buFont typeface="Century Gothic"/>
              <a:buNone/>
            </a:pPr>
            <a:r>
              <a:rPr lang="en-US" sz="5100">
                <a:solidFill>
                  <a:srgbClr val="2F5496"/>
                </a:solidFill>
              </a:rPr>
              <a:t>Scope &amp; </a:t>
            </a:r>
            <a:endParaRPr sz="5100">
              <a:solidFill>
                <a:srgbClr val="2F5496"/>
              </a:solidFill>
            </a:endParaRPr>
          </a:p>
          <a:p>
            <a:pPr marL="0" lvl="0" indent="0" algn="l" rtl="0">
              <a:lnSpc>
                <a:spcPct val="90000"/>
              </a:lnSpc>
              <a:spcBef>
                <a:spcPts val="0"/>
              </a:spcBef>
              <a:spcAft>
                <a:spcPts val="0"/>
              </a:spcAft>
              <a:buClr>
                <a:srgbClr val="2F5496"/>
              </a:buClr>
              <a:buSzPts val="5400"/>
              <a:buFont typeface="Century Gothic"/>
              <a:buNone/>
            </a:pPr>
            <a:r>
              <a:rPr lang="en-US" sz="5100">
                <a:solidFill>
                  <a:srgbClr val="2F5496"/>
                </a:solidFill>
              </a:rPr>
              <a:t>Preliminary Concepts</a:t>
            </a:r>
            <a:endParaRPr sz="5100"/>
          </a:p>
        </p:txBody>
      </p:sp>
      <p:sp>
        <p:nvSpPr>
          <p:cNvPr id="103" name="Google Shape;103;p1"/>
          <p:cNvSpPr txBox="1">
            <a:spLocks noGrp="1"/>
          </p:cNvSpPr>
          <p:nvPr>
            <p:ph type="subTitle" idx="1"/>
          </p:nvPr>
        </p:nvSpPr>
        <p:spPr>
          <a:xfrm>
            <a:off x="1339344" y="4373883"/>
            <a:ext cx="9144000" cy="8835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ED7D31"/>
              </a:buClr>
              <a:buSzPts val="2400"/>
              <a:buNone/>
            </a:pPr>
            <a:endParaRPr>
              <a:latin typeface="Century Gothic"/>
              <a:ea typeface="Century Gothic"/>
              <a:cs typeface="Century Gothic"/>
              <a:sym typeface="Century Gothic"/>
            </a:endParaRPr>
          </a:p>
          <a:p>
            <a:pPr marL="0" lvl="0" indent="0" algn="l" rtl="0">
              <a:lnSpc>
                <a:spcPct val="90000"/>
              </a:lnSpc>
              <a:spcBef>
                <a:spcPts val="1000"/>
              </a:spcBef>
              <a:spcAft>
                <a:spcPts val="0"/>
              </a:spcAft>
              <a:buClr>
                <a:schemeClr val="accent2"/>
              </a:buClr>
              <a:buSzPts val="2400"/>
              <a:buNone/>
            </a:pPr>
            <a:r>
              <a:rPr lang="en-US">
                <a:solidFill>
                  <a:schemeClr val="accent2"/>
                </a:solidFill>
              </a:rPr>
              <a:t>March 6</a:t>
            </a:r>
            <a:r>
              <a:rPr lang="en-US">
                <a:solidFill>
                  <a:schemeClr val="accent2"/>
                </a:solidFill>
                <a:latin typeface="Century Gothic"/>
                <a:ea typeface="Century Gothic"/>
                <a:cs typeface="Century Gothic"/>
                <a:sym typeface="Century Gothic"/>
              </a:rPr>
              <a:t>, 2024</a:t>
            </a:r>
            <a:endParaRPr>
              <a:solidFill>
                <a:schemeClr val="accent2"/>
              </a:solidFill>
              <a:latin typeface="Century Gothic"/>
              <a:ea typeface="Century Gothic"/>
              <a:cs typeface="Century Gothic"/>
              <a:sym typeface="Century Gothic"/>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g2b01deca2d4_4_6"/>
          <p:cNvSpPr txBox="1">
            <a:spLocks noGrp="1"/>
          </p:cNvSpPr>
          <p:nvPr>
            <p:ph type="title"/>
          </p:nvPr>
        </p:nvSpPr>
        <p:spPr>
          <a:xfrm>
            <a:off x="822484" y="1691002"/>
            <a:ext cx="6563700" cy="28527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1F3864"/>
              </a:buClr>
              <a:buSzPts val="5400"/>
              <a:buFont typeface="Century Gothic"/>
              <a:buNone/>
            </a:pPr>
            <a:r>
              <a:rPr lang="en-US" sz="2400"/>
              <a:t>The leaders of California’s education and workforce agencies–working with students, families, adult learners, workers, employers, labor, and community-based organizations–have developed a set of big ideas for creating more equitable access to living wage, fulfilling work. During 2024, Californians will have an opportunity to weigh in on how to translate those ideas into concrete actions.</a:t>
            </a:r>
            <a:endParaRPr sz="2400"/>
          </a:p>
          <a:p>
            <a:pPr marL="0" lvl="0" indent="0" algn="l" rtl="0">
              <a:lnSpc>
                <a:spcPct val="90000"/>
              </a:lnSpc>
              <a:spcBef>
                <a:spcPts val="0"/>
              </a:spcBef>
              <a:spcAft>
                <a:spcPts val="0"/>
              </a:spcAft>
              <a:buClr>
                <a:srgbClr val="1F3864"/>
              </a:buClr>
              <a:buSzPts val="5400"/>
              <a:buFont typeface="Century Gothic"/>
              <a:buNone/>
            </a:pPr>
            <a:endParaRPr sz="2400"/>
          </a:p>
          <a:p>
            <a:pPr marL="0" lvl="0" indent="0" algn="l" rtl="0">
              <a:lnSpc>
                <a:spcPct val="115000"/>
              </a:lnSpc>
              <a:spcBef>
                <a:spcPts val="0"/>
              </a:spcBef>
              <a:spcAft>
                <a:spcPts val="0"/>
              </a:spcAft>
              <a:buClr>
                <a:schemeClr val="dk1"/>
              </a:buClr>
              <a:buSzPts val="990"/>
              <a:buFont typeface="Arial"/>
              <a:buNone/>
            </a:pPr>
            <a:r>
              <a:rPr lang="en-US" sz="2400"/>
              <a:t>This collaborative effort will result in a Master Plan for Career Education.</a:t>
            </a:r>
            <a:endParaRPr sz="2400"/>
          </a:p>
          <a:p>
            <a:pPr marL="0" lvl="0" indent="0" algn="l" rtl="0">
              <a:lnSpc>
                <a:spcPct val="90000"/>
              </a:lnSpc>
              <a:spcBef>
                <a:spcPts val="900"/>
              </a:spcBef>
              <a:spcAft>
                <a:spcPts val="0"/>
              </a:spcAft>
              <a:buClr>
                <a:srgbClr val="1F3864"/>
              </a:buClr>
              <a:buSzPts val="5400"/>
              <a:buFont typeface="Century Gothic"/>
              <a:buNone/>
            </a:pPr>
            <a:endParaRPr sz="24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g264bfd5010e_0_0"/>
          <p:cNvSpPr txBox="1">
            <a:spLocks noGrp="1"/>
          </p:cNvSpPr>
          <p:nvPr>
            <p:ph type="title"/>
          </p:nvPr>
        </p:nvSpPr>
        <p:spPr>
          <a:xfrm>
            <a:off x="838200" y="897675"/>
            <a:ext cx="10515600" cy="13257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05B9F"/>
              </a:buClr>
              <a:buSzPts val="4000"/>
              <a:buFont typeface="Century Gothic"/>
              <a:buNone/>
            </a:pPr>
            <a:r>
              <a:rPr lang="en-US"/>
              <a:t>Master Plan Development Process</a:t>
            </a:r>
            <a:endParaRPr/>
          </a:p>
        </p:txBody>
      </p:sp>
      <p:pic>
        <p:nvPicPr>
          <p:cNvPr id="115" name="Google Shape;115;g264bfd5010e_0_0"/>
          <p:cNvPicPr preferRelativeResize="0"/>
          <p:nvPr/>
        </p:nvPicPr>
        <p:blipFill rotWithShape="1">
          <a:blip r:embed="rId3">
            <a:alphaModFix/>
          </a:blip>
          <a:srcRect/>
          <a:stretch/>
        </p:blipFill>
        <p:spPr>
          <a:xfrm>
            <a:off x="838200" y="1745325"/>
            <a:ext cx="10093652" cy="4580649"/>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g264c2e8dd2f_0_0"/>
          <p:cNvSpPr txBox="1">
            <a:spLocks noGrp="1"/>
          </p:cNvSpPr>
          <p:nvPr>
            <p:ph type="title"/>
          </p:nvPr>
        </p:nvSpPr>
        <p:spPr>
          <a:xfrm>
            <a:off x="838200" y="897675"/>
            <a:ext cx="10515600" cy="13257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05B9F"/>
              </a:buClr>
              <a:buSzPts val="4000"/>
              <a:buFont typeface="Century Gothic"/>
              <a:buNone/>
            </a:pPr>
            <a:r>
              <a:rPr lang="en-US"/>
              <a:t>Developing the Preliminary Concepts</a:t>
            </a:r>
            <a:endParaRPr/>
          </a:p>
        </p:txBody>
      </p:sp>
      <p:sp>
        <p:nvSpPr>
          <p:cNvPr id="122" name="Google Shape;122;g264c2e8dd2f_0_0"/>
          <p:cNvSpPr txBox="1">
            <a:spLocks noGrp="1"/>
          </p:cNvSpPr>
          <p:nvPr>
            <p:ph type="body" idx="1"/>
          </p:nvPr>
        </p:nvSpPr>
        <p:spPr>
          <a:xfrm>
            <a:off x="838200" y="2099376"/>
            <a:ext cx="10515600" cy="4572000"/>
          </a:xfrm>
          <a:prstGeom prst="rect">
            <a:avLst/>
          </a:prstGeom>
          <a:noFill/>
          <a:ln>
            <a:noFill/>
          </a:ln>
        </p:spPr>
        <p:txBody>
          <a:bodyPr spcFirstLastPara="1" wrap="square" lIns="91425" tIns="45700" rIns="91425" bIns="45700" anchor="t" anchorCtr="0">
            <a:normAutofit fontScale="92500" lnSpcReduction="20000"/>
          </a:bodyPr>
          <a:lstStyle/>
          <a:p>
            <a:pPr marL="0" lvl="0" indent="0" algn="l" rtl="0">
              <a:lnSpc>
                <a:spcPct val="115000"/>
              </a:lnSpc>
              <a:spcBef>
                <a:spcPts val="0"/>
              </a:spcBef>
              <a:spcAft>
                <a:spcPts val="0"/>
              </a:spcAft>
              <a:buSzPct val="100000"/>
              <a:buNone/>
            </a:pPr>
            <a:r>
              <a:rPr lang="en-US">
                <a:solidFill>
                  <a:schemeClr val="dk1"/>
                </a:solidFill>
              </a:rPr>
              <a:t>These ideas are based on:</a:t>
            </a:r>
            <a:endParaRPr>
              <a:solidFill>
                <a:schemeClr val="dk1"/>
              </a:solidFill>
            </a:endParaRPr>
          </a:p>
          <a:p>
            <a:pPr marL="0" lvl="0" indent="0" algn="l" rtl="0">
              <a:lnSpc>
                <a:spcPct val="115000"/>
              </a:lnSpc>
              <a:spcBef>
                <a:spcPts val="0"/>
              </a:spcBef>
              <a:spcAft>
                <a:spcPts val="0"/>
              </a:spcAft>
              <a:buSzPct val="100000"/>
              <a:buNone/>
            </a:pPr>
            <a:endParaRPr>
              <a:solidFill>
                <a:schemeClr val="dk1"/>
              </a:solidFill>
            </a:endParaRPr>
          </a:p>
          <a:p>
            <a:pPr marL="457200" lvl="0" indent="-375443" algn="l" rtl="0">
              <a:lnSpc>
                <a:spcPct val="115000"/>
              </a:lnSpc>
              <a:spcBef>
                <a:spcPts val="0"/>
              </a:spcBef>
              <a:spcAft>
                <a:spcPts val="0"/>
              </a:spcAft>
              <a:buClr>
                <a:schemeClr val="dk1"/>
              </a:buClr>
              <a:buSzPct val="100000"/>
              <a:buChar char="●"/>
            </a:pPr>
            <a:r>
              <a:rPr lang="en-US">
                <a:solidFill>
                  <a:schemeClr val="dk1"/>
                </a:solidFill>
              </a:rPr>
              <a:t>Written recommendations from the agencies named in Executive Order N-11-23*</a:t>
            </a:r>
            <a:endParaRPr>
              <a:solidFill>
                <a:schemeClr val="dk1"/>
              </a:solidFill>
            </a:endParaRPr>
          </a:p>
          <a:p>
            <a:pPr marL="457200" lvl="0" indent="-375443" algn="l" rtl="0">
              <a:lnSpc>
                <a:spcPct val="115000"/>
              </a:lnSpc>
              <a:spcBef>
                <a:spcPts val="0"/>
              </a:spcBef>
              <a:spcAft>
                <a:spcPts val="0"/>
              </a:spcAft>
              <a:buClr>
                <a:schemeClr val="dk1"/>
              </a:buClr>
              <a:buSzPct val="100000"/>
              <a:buChar char="●"/>
            </a:pPr>
            <a:r>
              <a:rPr lang="en-US">
                <a:solidFill>
                  <a:schemeClr val="dk1"/>
                </a:solidFill>
              </a:rPr>
              <a:t>Public input</a:t>
            </a:r>
            <a:endParaRPr>
              <a:solidFill>
                <a:schemeClr val="dk1"/>
              </a:solidFill>
            </a:endParaRPr>
          </a:p>
          <a:p>
            <a:pPr marL="457200" lvl="0" indent="-375443" algn="l" rtl="0">
              <a:lnSpc>
                <a:spcPct val="115000"/>
              </a:lnSpc>
              <a:spcBef>
                <a:spcPts val="0"/>
              </a:spcBef>
              <a:spcAft>
                <a:spcPts val="0"/>
              </a:spcAft>
              <a:buClr>
                <a:schemeClr val="dk1"/>
              </a:buClr>
              <a:buSzPct val="100000"/>
              <a:buChar char="●"/>
            </a:pPr>
            <a:r>
              <a:rPr lang="en-US">
                <a:solidFill>
                  <a:schemeClr val="dk1"/>
                </a:solidFill>
              </a:rPr>
              <a:t>30 interviews with named agencies and other interest holders (including legislative staff)</a:t>
            </a:r>
            <a:endParaRPr>
              <a:solidFill>
                <a:schemeClr val="dk1"/>
              </a:solidFill>
            </a:endParaRPr>
          </a:p>
          <a:p>
            <a:pPr marL="457200" lvl="0" indent="-375443" algn="l" rtl="0">
              <a:lnSpc>
                <a:spcPct val="115000"/>
              </a:lnSpc>
              <a:spcBef>
                <a:spcPts val="0"/>
              </a:spcBef>
              <a:spcAft>
                <a:spcPts val="0"/>
              </a:spcAft>
              <a:buClr>
                <a:schemeClr val="dk1"/>
              </a:buClr>
              <a:buSzPct val="100000"/>
              <a:buChar char="●"/>
            </a:pPr>
            <a:r>
              <a:rPr lang="en-US">
                <a:solidFill>
                  <a:schemeClr val="dk1"/>
                </a:solidFill>
              </a:rPr>
              <a:t>Recommendations on similar topics such as the California State Plan for Career Education and the Student Transfer Achievement Reform Act of 2021 </a:t>
            </a:r>
            <a:endParaRPr>
              <a:solidFill>
                <a:schemeClr val="dk1"/>
              </a:solidFill>
            </a:endParaRPr>
          </a:p>
          <a:p>
            <a:pPr marL="0" lvl="0" indent="0" algn="l" rtl="0">
              <a:lnSpc>
                <a:spcPct val="100000"/>
              </a:lnSpc>
              <a:spcBef>
                <a:spcPts val="1600"/>
              </a:spcBef>
              <a:spcAft>
                <a:spcPts val="0"/>
              </a:spcAft>
              <a:buSzPct val="150658"/>
              <a:buNone/>
            </a:pPr>
            <a:r>
              <a:rPr lang="en-US" sz="1794">
                <a:solidFill>
                  <a:schemeClr val="dk1"/>
                </a:solidFill>
              </a:rPr>
              <a:t>* Governor's Office of Business and Economic Development, California Department of Education, California Community Colleges, California Labor and Workforce Development Agency, California State University, Department of Rehabilitation, State Board of Education, and University of California.</a:t>
            </a:r>
            <a:endParaRPr sz="1794">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g26a47c7f635_0_1"/>
          <p:cNvSpPr txBox="1">
            <a:spLocks noGrp="1"/>
          </p:cNvSpPr>
          <p:nvPr>
            <p:ph type="title"/>
          </p:nvPr>
        </p:nvSpPr>
        <p:spPr>
          <a:xfrm>
            <a:off x="838200" y="255375"/>
            <a:ext cx="10515600" cy="13257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05B9F"/>
              </a:buClr>
              <a:buSzPts val="4000"/>
              <a:buFont typeface="Century Gothic"/>
              <a:buNone/>
            </a:pPr>
            <a:r>
              <a:rPr lang="en-US"/>
              <a:t>Community Engagement</a:t>
            </a:r>
            <a:endParaRPr/>
          </a:p>
        </p:txBody>
      </p:sp>
      <p:sp>
        <p:nvSpPr>
          <p:cNvPr id="129" name="Google Shape;129;g26a47c7f635_0_1"/>
          <p:cNvSpPr txBox="1">
            <a:spLocks noGrp="1"/>
          </p:cNvSpPr>
          <p:nvPr>
            <p:ph type="body" idx="1"/>
          </p:nvPr>
        </p:nvSpPr>
        <p:spPr>
          <a:xfrm>
            <a:off x="838200" y="1149900"/>
            <a:ext cx="10515600" cy="5387100"/>
          </a:xfrm>
          <a:prstGeom prst="rect">
            <a:avLst/>
          </a:prstGeom>
          <a:noFill/>
          <a:ln>
            <a:noFill/>
          </a:ln>
        </p:spPr>
        <p:txBody>
          <a:bodyPr spcFirstLastPara="1" wrap="square" lIns="91425" tIns="45700" rIns="91425" bIns="45700" anchor="t" anchorCtr="0">
            <a:normAutofit fontScale="70000" lnSpcReduction="20000"/>
          </a:bodyPr>
          <a:lstStyle/>
          <a:p>
            <a:pPr marL="457200" lvl="0" indent="-352424" algn="l" rtl="0">
              <a:lnSpc>
                <a:spcPct val="100000"/>
              </a:lnSpc>
              <a:spcBef>
                <a:spcPts val="0"/>
              </a:spcBef>
              <a:spcAft>
                <a:spcPts val="0"/>
              </a:spcAft>
              <a:buClr>
                <a:schemeClr val="dk1"/>
              </a:buClr>
              <a:buSzPct val="100000"/>
              <a:buChar char="●"/>
            </a:pPr>
            <a:r>
              <a:rPr lang="en-US" sz="2785">
                <a:solidFill>
                  <a:schemeClr val="dk1"/>
                </a:solidFill>
              </a:rPr>
              <a:t>Seven regional convenings + one virtual session where community members are helping design specific solutions for the core concepts (March-May)</a:t>
            </a:r>
            <a:endParaRPr sz="2785">
              <a:solidFill>
                <a:schemeClr val="dk1"/>
              </a:solidFill>
            </a:endParaRPr>
          </a:p>
          <a:p>
            <a:pPr marL="0" lvl="0" indent="0" algn="l" rtl="0">
              <a:lnSpc>
                <a:spcPct val="100000"/>
              </a:lnSpc>
              <a:spcBef>
                <a:spcPts val="0"/>
              </a:spcBef>
              <a:spcAft>
                <a:spcPts val="0"/>
              </a:spcAft>
              <a:buNone/>
            </a:pPr>
            <a:endParaRPr sz="2785">
              <a:solidFill>
                <a:schemeClr val="dk1"/>
              </a:solidFill>
            </a:endParaRPr>
          </a:p>
          <a:p>
            <a:pPr marL="914400" lvl="0" indent="-339725" algn="l" rtl="0">
              <a:lnSpc>
                <a:spcPct val="100000"/>
              </a:lnSpc>
              <a:spcBef>
                <a:spcPts val="0"/>
              </a:spcBef>
              <a:spcAft>
                <a:spcPts val="0"/>
              </a:spcAft>
              <a:buClr>
                <a:schemeClr val="dk1"/>
              </a:buClr>
              <a:buSzPct val="100000"/>
              <a:buFont typeface="Century Gothic"/>
              <a:buChar char="●"/>
            </a:pPr>
            <a:r>
              <a:rPr lang="en-US" sz="2500">
                <a:solidFill>
                  <a:schemeClr val="dk1"/>
                </a:solidFill>
                <a:latin typeface="Century Gothic"/>
                <a:ea typeface="Century Gothic"/>
                <a:cs typeface="Century Gothic"/>
                <a:sym typeface="Century Gothic"/>
              </a:rPr>
              <a:t>Southern Border</a:t>
            </a:r>
            <a:endParaRPr sz="2500">
              <a:solidFill>
                <a:schemeClr val="dk1"/>
              </a:solidFill>
              <a:latin typeface="Century Gothic"/>
              <a:ea typeface="Century Gothic"/>
              <a:cs typeface="Century Gothic"/>
              <a:sym typeface="Century Gothic"/>
            </a:endParaRPr>
          </a:p>
          <a:p>
            <a:pPr marL="914400" lvl="0" indent="-339725" algn="l" rtl="0">
              <a:lnSpc>
                <a:spcPct val="100000"/>
              </a:lnSpc>
              <a:spcBef>
                <a:spcPts val="0"/>
              </a:spcBef>
              <a:spcAft>
                <a:spcPts val="0"/>
              </a:spcAft>
              <a:buClr>
                <a:schemeClr val="dk1"/>
              </a:buClr>
              <a:buSzPct val="100000"/>
              <a:buFont typeface="Century Gothic"/>
              <a:buChar char="●"/>
            </a:pPr>
            <a:r>
              <a:rPr lang="en-US" sz="2500">
                <a:solidFill>
                  <a:schemeClr val="dk1"/>
                </a:solidFill>
                <a:latin typeface="Century Gothic"/>
                <a:ea typeface="Century Gothic"/>
                <a:cs typeface="Century Gothic"/>
                <a:sym typeface="Century Gothic"/>
              </a:rPr>
              <a:t>LA/OC</a:t>
            </a:r>
            <a:endParaRPr sz="2500">
              <a:solidFill>
                <a:schemeClr val="dk1"/>
              </a:solidFill>
              <a:latin typeface="Century Gothic"/>
              <a:ea typeface="Century Gothic"/>
              <a:cs typeface="Century Gothic"/>
              <a:sym typeface="Century Gothic"/>
            </a:endParaRPr>
          </a:p>
          <a:p>
            <a:pPr marL="914400" lvl="0" indent="-339725" algn="l" rtl="0">
              <a:lnSpc>
                <a:spcPct val="100000"/>
              </a:lnSpc>
              <a:spcBef>
                <a:spcPts val="0"/>
              </a:spcBef>
              <a:spcAft>
                <a:spcPts val="0"/>
              </a:spcAft>
              <a:buClr>
                <a:schemeClr val="dk1"/>
              </a:buClr>
              <a:buSzPct val="100000"/>
              <a:buFont typeface="Century Gothic"/>
              <a:buChar char="●"/>
            </a:pPr>
            <a:r>
              <a:rPr lang="en-US" sz="2500">
                <a:solidFill>
                  <a:schemeClr val="dk1"/>
                </a:solidFill>
                <a:latin typeface="Century Gothic"/>
                <a:ea typeface="Century Gothic"/>
                <a:cs typeface="Century Gothic"/>
                <a:sym typeface="Century Gothic"/>
              </a:rPr>
              <a:t>Inland Empire</a:t>
            </a:r>
            <a:endParaRPr sz="2500">
              <a:solidFill>
                <a:schemeClr val="dk1"/>
              </a:solidFill>
              <a:latin typeface="Century Gothic"/>
              <a:ea typeface="Century Gothic"/>
              <a:cs typeface="Century Gothic"/>
              <a:sym typeface="Century Gothic"/>
            </a:endParaRPr>
          </a:p>
          <a:p>
            <a:pPr marL="914400" lvl="0" indent="-339725" algn="l" rtl="0">
              <a:lnSpc>
                <a:spcPct val="100000"/>
              </a:lnSpc>
              <a:spcBef>
                <a:spcPts val="0"/>
              </a:spcBef>
              <a:spcAft>
                <a:spcPts val="0"/>
              </a:spcAft>
              <a:buClr>
                <a:schemeClr val="dk1"/>
              </a:buClr>
              <a:buSzPct val="100000"/>
              <a:buFont typeface="Century Gothic"/>
              <a:buChar char="●"/>
            </a:pPr>
            <a:r>
              <a:rPr lang="en-US" sz="2500">
                <a:solidFill>
                  <a:schemeClr val="dk1"/>
                </a:solidFill>
                <a:latin typeface="Century Gothic"/>
                <a:ea typeface="Century Gothic"/>
                <a:cs typeface="Century Gothic"/>
                <a:sym typeface="Century Gothic"/>
              </a:rPr>
              <a:t>Central Valley</a:t>
            </a:r>
            <a:endParaRPr sz="2500">
              <a:solidFill>
                <a:schemeClr val="dk1"/>
              </a:solidFill>
              <a:latin typeface="Century Gothic"/>
              <a:ea typeface="Century Gothic"/>
              <a:cs typeface="Century Gothic"/>
              <a:sym typeface="Century Gothic"/>
            </a:endParaRPr>
          </a:p>
          <a:p>
            <a:pPr marL="914400" lvl="0" indent="-339725" algn="l" rtl="0">
              <a:lnSpc>
                <a:spcPct val="100000"/>
              </a:lnSpc>
              <a:spcBef>
                <a:spcPts val="0"/>
              </a:spcBef>
              <a:spcAft>
                <a:spcPts val="0"/>
              </a:spcAft>
              <a:buClr>
                <a:schemeClr val="dk1"/>
              </a:buClr>
              <a:buSzPct val="100000"/>
              <a:buFont typeface="Century Gothic"/>
              <a:buChar char="●"/>
            </a:pPr>
            <a:r>
              <a:rPr lang="en-US" sz="2500">
                <a:solidFill>
                  <a:schemeClr val="dk1"/>
                </a:solidFill>
                <a:latin typeface="Century Gothic"/>
                <a:ea typeface="Century Gothic"/>
                <a:cs typeface="Century Gothic"/>
                <a:sym typeface="Century Gothic"/>
              </a:rPr>
              <a:t>Greater Sacramento</a:t>
            </a:r>
            <a:endParaRPr sz="2500">
              <a:solidFill>
                <a:schemeClr val="dk1"/>
              </a:solidFill>
              <a:latin typeface="Century Gothic"/>
              <a:ea typeface="Century Gothic"/>
              <a:cs typeface="Century Gothic"/>
              <a:sym typeface="Century Gothic"/>
            </a:endParaRPr>
          </a:p>
          <a:p>
            <a:pPr marL="914400" lvl="0" indent="-339725" algn="l" rtl="0">
              <a:lnSpc>
                <a:spcPct val="100000"/>
              </a:lnSpc>
              <a:spcBef>
                <a:spcPts val="0"/>
              </a:spcBef>
              <a:spcAft>
                <a:spcPts val="0"/>
              </a:spcAft>
              <a:buClr>
                <a:schemeClr val="dk1"/>
              </a:buClr>
              <a:buSzPct val="100000"/>
              <a:buFont typeface="Century Gothic"/>
              <a:buChar char="●"/>
            </a:pPr>
            <a:r>
              <a:rPr lang="en-US" sz="2500">
                <a:solidFill>
                  <a:schemeClr val="dk1"/>
                </a:solidFill>
                <a:latin typeface="Century Gothic"/>
                <a:ea typeface="Century Gothic"/>
                <a:cs typeface="Century Gothic"/>
                <a:sym typeface="Century Gothic"/>
              </a:rPr>
              <a:t>Far North/Redwood Coast</a:t>
            </a:r>
            <a:endParaRPr sz="2500">
              <a:solidFill>
                <a:schemeClr val="dk1"/>
              </a:solidFill>
              <a:latin typeface="Century Gothic"/>
              <a:ea typeface="Century Gothic"/>
              <a:cs typeface="Century Gothic"/>
              <a:sym typeface="Century Gothic"/>
            </a:endParaRPr>
          </a:p>
          <a:p>
            <a:pPr marL="914400" lvl="0" indent="-339725" algn="l" rtl="0">
              <a:lnSpc>
                <a:spcPct val="100000"/>
              </a:lnSpc>
              <a:spcBef>
                <a:spcPts val="0"/>
              </a:spcBef>
              <a:spcAft>
                <a:spcPts val="0"/>
              </a:spcAft>
              <a:buClr>
                <a:schemeClr val="dk1"/>
              </a:buClr>
              <a:buSzPct val="100000"/>
              <a:buFont typeface="Century Gothic"/>
              <a:buChar char="●"/>
            </a:pPr>
            <a:r>
              <a:rPr lang="en-US" sz="2500">
                <a:solidFill>
                  <a:schemeClr val="dk1"/>
                </a:solidFill>
                <a:latin typeface="Century Gothic"/>
                <a:ea typeface="Century Gothic"/>
                <a:cs typeface="Century Gothic"/>
                <a:sym typeface="Century Gothic"/>
              </a:rPr>
              <a:t>Bay Area</a:t>
            </a:r>
            <a:endParaRPr sz="2500">
              <a:solidFill>
                <a:schemeClr val="dk1"/>
              </a:solidFill>
              <a:latin typeface="Century Gothic"/>
              <a:ea typeface="Century Gothic"/>
              <a:cs typeface="Century Gothic"/>
              <a:sym typeface="Century Gothic"/>
            </a:endParaRPr>
          </a:p>
          <a:p>
            <a:pPr marL="457200" lvl="0" indent="0" algn="l" rtl="0">
              <a:lnSpc>
                <a:spcPct val="100000"/>
              </a:lnSpc>
              <a:spcBef>
                <a:spcPts val="0"/>
              </a:spcBef>
              <a:spcAft>
                <a:spcPts val="0"/>
              </a:spcAft>
              <a:buNone/>
            </a:pPr>
            <a:endParaRPr sz="2500">
              <a:solidFill>
                <a:schemeClr val="dk1"/>
              </a:solidFill>
              <a:latin typeface="Century Gothic"/>
              <a:ea typeface="Century Gothic"/>
              <a:cs typeface="Century Gothic"/>
              <a:sym typeface="Century Gothic"/>
            </a:endParaRPr>
          </a:p>
          <a:p>
            <a:pPr marL="457200" lvl="0" indent="-352424" algn="l" rtl="0">
              <a:lnSpc>
                <a:spcPct val="100000"/>
              </a:lnSpc>
              <a:spcBef>
                <a:spcPts val="0"/>
              </a:spcBef>
              <a:spcAft>
                <a:spcPts val="0"/>
              </a:spcAft>
              <a:buClr>
                <a:schemeClr val="dk1"/>
              </a:buClr>
              <a:buSzPct val="100000"/>
              <a:buChar char="●"/>
            </a:pPr>
            <a:r>
              <a:rPr lang="en-US" sz="2785">
                <a:solidFill>
                  <a:schemeClr val="dk1"/>
                </a:solidFill>
              </a:rPr>
              <a:t>Five advisory groups that will give input on the draft solutions (July-August)</a:t>
            </a:r>
            <a:endParaRPr sz="2785">
              <a:solidFill>
                <a:schemeClr val="dk1"/>
              </a:solidFill>
            </a:endParaRPr>
          </a:p>
          <a:p>
            <a:pPr marL="0" lvl="0" indent="0" algn="l" rtl="0">
              <a:lnSpc>
                <a:spcPct val="100000"/>
              </a:lnSpc>
              <a:spcBef>
                <a:spcPts val="0"/>
              </a:spcBef>
              <a:spcAft>
                <a:spcPts val="0"/>
              </a:spcAft>
              <a:buNone/>
            </a:pPr>
            <a:endParaRPr sz="2785">
              <a:solidFill>
                <a:schemeClr val="dk1"/>
              </a:solidFill>
            </a:endParaRPr>
          </a:p>
          <a:p>
            <a:pPr marL="914400" lvl="0" indent="-339725" algn="l" rtl="0">
              <a:lnSpc>
                <a:spcPct val="100000"/>
              </a:lnSpc>
              <a:spcBef>
                <a:spcPts val="0"/>
              </a:spcBef>
              <a:spcAft>
                <a:spcPts val="0"/>
              </a:spcAft>
              <a:buClr>
                <a:schemeClr val="dk1"/>
              </a:buClr>
              <a:buSzPct val="100000"/>
              <a:buFont typeface="Century Gothic"/>
              <a:buChar char="●"/>
            </a:pPr>
            <a:r>
              <a:rPr lang="en-US" sz="2500">
                <a:solidFill>
                  <a:schemeClr val="dk1"/>
                </a:solidFill>
                <a:latin typeface="Century Gothic"/>
                <a:ea typeface="Century Gothic"/>
                <a:cs typeface="Century Gothic"/>
                <a:sym typeface="Century Gothic"/>
              </a:rPr>
              <a:t>Students &amp; Families</a:t>
            </a:r>
            <a:endParaRPr sz="2500">
              <a:solidFill>
                <a:schemeClr val="dk1"/>
              </a:solidFill>
              <a:latin typeface="Century Gothic"/>
              <a:ea typeface="Century Gothic"/>
              <a:cs typeface="Century Gothic"/>
              <a:sym typeface="Century Gothic"/>
            </a:endParaRPr>
          </a:p>
          <a:p>
            <a:pPr marL="914400" lvl="0" indent="-339725" algn="l" rtl="0">
              <a:lnSpc>
                <a:spcPct val="100000"/>
              </a:lnSpc>
              <a:spcBef>
                <a:spcPts val="0"/>
              </a:spcBef>
              <a:spcAft>
                <a:spcPts val="0"/>
              </a:spcAft>
              <a:buClr>
                <a:schemeClr val="dk1"/>
              </a:buClr>
              <a:buSzPct val="100000"/>
              <a:buFont typeface="Century Gothic"/>
              <a:buChar char="●"/>
            </a:pPr>
            <a:r>
              <a:rPr lang="en-US" sz="2500">
                <a:solidFill>
                  <a:schemeClr val="dk1"/>
                </a:solidFill>
                <a:latin typeface="Century Gothic"/>
                <a:ea typeface="Century Gothic"/>
                <a:cs typeface="Century Gothic"/>
                <a:sym typeface="Century Gothic"/>
              </a:rPr>
              <a:t>Policy Makers &amp; Advocates</a:t>
            </a:r>
            <a:endParaRPr sz="2500">
              <a:solidFill>
                <a:schemeClr val="dk1"/>
              </a:solidFill>
              <a:latin typeface="Century Gothic"/>
              <a:ea typeface="Century Gothic"/>
              <a:cs typeface="Century Gothic"/>
              <a:sym typeface="Century Gothic"/>
            </a:endParaRPr>
          </a:p>
          <a:p>
            <a:pPr marL="914400" lvl="0" indent="-339725" algn="l" rtl="0">
              <a:lnSpc>
                <a:spcPct val="100000"/>
              </a:lnSpc>
              <a:spcBef>
                <a:spcPts val="0"/>
              </a:spcBef>
              <a:spcAft>
                <a:spcPts val="0"/>
              </a:spcAft>
              <a:buClr>
                <a:schemeClr val="dk1"/>
              </a:buClr>
              <a:buSzPct val="100000"/>
              <a:buFont typeface="Century Gothic"/>
              <a:buChar char="●"/>
            </a:pPr>
            <a:r>
              <a:rPr lang="en-US" sz="2500">
                <a:solidFill>
                  <a:schemeClr val="dk1"/>
                </a:solidFill>
                <a:latin typeface="Century Gothic"/>
                <a:ea typeface="Century Gothic"/>
                <a:cs typeface="Century Gothic"/>
                <a:sym typeface="Century Gothic"/>
              </a:rPr>
              <a:t>Employers &amp; Labor Representatives</a:t>
            </a:r>
            <a:endParaRPr sz="2500">
              <a:solidFill>
                <a:schemeClr val="dk1"/>
              </a:solidFill>
              <a:latin typeface="Century Gothic"/>
              <a:ea typeface="Century Gothic"/>
              <a:cs typeface="Century Gothic"/>
              <a:sym typeface="Century Gothic"/>
            </a:endParaRPr>
          </a:p>
          <a:p>
            <a:pPr marL="914400" lvl="0" indent="-339725" algn="l" rtl="0">
              <a:lnSpc>
                <a:spcPct val="100000"/>
              </a:lnSpc>
              <a:spcBef>
                <a:spcPts val="0"/>
              </a:spcBef>
              <a:spcAft>
                <a:spcPts val="0"/>
              </a:spcAft>
              <a:buClr>
                <a:schemeClr val="dk1"/>
              </a:buClr>
              <a:buSzPct val="100000"/>
              <a:buFont typeface="Century Gothic"/>
              <a:buChar char="●"/>
            </a:pPr>
            <a:r>
              <a:rPr lang="en-US" sz="2500">
                <a:solidFill>
                  <a:schemeClr val="dk1"/>
                </a:solidFill>
                <a:latin typeface="Century Gothic"/>
                <a:ea typeface="Century Gothic"/>
                <a:cs typeface="Century Gothic"/>
                <a:sym typeface="Century Gothic"/>
              </a:rPr>
              <a:t>Workforce Development Entities</a:t>
            </a:r>
            <a:endParaRPr sz="2500">
              <a:solidFill>
                <a:schemeClr val="dk1"/>
              </a:solidFill>
              <a:latin typeface="Century Gothic"/>
              <a:ea typeface="Century Gothic"/>
              <a:cs typeface="Century Gothic"/>
              <a:sym typeface="Century Gothic"/>
            </a:endParaRPr>
          </a:p>
          <a:p>
            <a:pPr marL="914400" lvl="0" indent="-339725" algn="l" rtl="0">
              <a:lnSpc>
                <a:spcPct val="100000"/>
              </a:lnSpc>
              <a:spcBef>
                <a:spcPts val="0"/>
              </a:spcBef>
              <a:spcAft>
                <a:spcPts val="0"/>
              </a:spcAft>
              <a:buClr>
                <a:schemeClr val="dk1"/>
              </a:buClr>
              <a:buSzPct val="100000"/>
              <a:buFont typeface="Century Gothic"/>
              <a:buChar char="●"/>
            </a:pPr>
            <a:r>
              <a:rPr lang="en-US" sz="2500">
                <a:solidFill>
                  <a:schemeClr val="dk1"/>
                </a:solidFill>
                <a:latin typeface="Century Gothic"/>
                <a:ea typeface="Century Gothic"/>
                <a:cs typeface="Century Gothic"/>
                <a:sym typeface="Century Gothic"/>
              </a:rPr>
              <a:t>Educators</a:t>
            </a:r>
            <a:endParaRPr sz="2500">
              <a:solidFill>
                <a:schemeClr val="dk1"/>
              </a:solidFill>
              <a:latin typeface="Century Gothic"/>
              <a:ea typeface="Century Gothic"/>
              <a:cs typeface="Century Gothic"/>
              <a:sym typeface="Century Gothic"/>
            </a:endParaRPr>
          </a:p>
          <a:p>
            <a:pPr marL="457200" lvl="0" indent="0" algn="l" rtl="0">
              <a:lnSpc>
                <a:spcPct val="100000"/>
              </a:lnSpc>
              <a:spcBef>
                <a:spcPts val="0"/>
              </a:spcBef>
              <a:spcAft>
                <a:spcPts val="0"/>
              </a:spcAft>
              <a:buNone/>
            </a:pPr>
            <a:endParaRPr sz="2500">
              <a:solidFill>
                <a:schemeClr val="dk1"/>
              </a:solidFill>
              <a:latin typeface="Century Gothic"/>
              <a:ea typeface="Century Gothic"/>
              <a:cs typeface="Century Gothic"/>
              <a:sym typeface="Century Gothic"/>
            </a:endParaRPr>
          </a:p>
          <a:p>
            <a:pPr marL="457200" lvl="0" indent="-352424" algn="l" rtl="0">
              <a:lnSpc>
                <a:spcPct val="100000"/>
              </a:lnSpc>
              <a:spcBef>
                <a:spcPts val="1600"/>
              </a:spcBef>
              <a:spcAft>
                <a:spcPts val="0"/>
              </a:spcAft>
              <a:buClr>
                <a:schemeClr val="dk1"/>
              </a:buClr>
              <a:buSzPct val="100000"/>
              <a:buChar char="●"/>
            </a:pPr>
            <a:r>
              <a:rPr lang="en-US" sz="2785">
                <a:solidFill>
                  <a:schemeClr val="dk1"/>
                </a:solidFill>
              </a:rPr>
              <a:t>Direct engagement through making presentations, joining listening sessions, and reviewing written recommendations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g2b01deca2d4_0_0"/>
          <p:cNvSpPr txBox="1">
            <a:spLocks noGrp="1"/>
          </p:cNvSpPr>
          <p:nvPr>
            <p:ph type="title"/>
          </p:nvPr>
        </p:nvSpPr>
        <p:spPr>
          <a:xfrm>
            <a:off x="838200" y="686065"/>
            <a:ext cx="10515600" cy="9609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05B9F"/>
              </a:buClr>
              <a:buSzPts val="4000"/>
              <a:buFont typeface="Century Gothic"/>
              <a:buNone/>
            </a:pPr>
            <a:r>
              <a:rPr lang="en-US"/>
              <a:t>Preliminary Concepts: Coordination</a:t>
            </a:r>
            <a:endParaRPr/>
          </a:p>
        </p:txBody>
      </p:sp>
      <p:sp>
        <p:nvSpPr>
          <p:cNvPr id="136" name="Google Shape;136;g2b01deca2d4_0_0"/>
          <p:cNvSpPr txBox="1">
            <a:spLocks noGrp="1"/>
          </p:cNvSpPr>
          <p:nvPr>
            <p:ph type="body" idx="1"/>
          </p:nvPr>
        </p:nvSpPr>
        <p:spPr>
          <a:xfrm>
            <a:off x="838200" y="1573306"/>
            <a:ext cx="10515600" cy="5011500"/>
          </a:xfrm>
          <a:prstGeom prst="rect">
            <a:avLst/>
          </a:prstGeom>
          <a:noFill/>
          <a:ln>
            <a:noFill/>
          </a:ln>
        </p:spPr>
        <p:txBody>
          <a:bodyPr spcFirstLastPara="1" wrap="square" lIns="91425" tIns="45700" rIns="91425" bIns="45700" anchor="t" anchorCtr="0">
            <a:normAutofit lnSpcReduction="10000"/>
          </a:bodyPr>
          <a:lstStyle/>
          <a:p>
            <a:pPr marL="457200" lvl="0" indent="-400050" algn="l" rtl="0">
              <a:lnSpc>
                <a:spcPct val="115000"/>
              </a:lnSpc>
              <a:spcBef>
                <a:spcPts val="1000"/>
              </a:spcBef>
              <a:spcAft>
                <a:spcPts val="0"/>
              </a:spcAft>
              <a:buClr>
                <a:schemeClr val="dk1"/>
              </a:buClr>
              <a:buSzPts val="2700"/>
              <a:buChar char="●"/>
            </a:pPr>
            <a:r>
              <a:rPr lang="en-US" sz="2700">
                <a:solidFill>
                  <a:schemeClr val="dk1"/>
                </a:solidFill>
              </a:rPr>
              <a:t>Create both a state career coordination body </a:t>
            </a:r>
            <a:r>
              <a:rPr lang="en-US" sz="2700">
                <a:solidFill>
                  <a:schemeClr val="dk1"/>
                </a:solidFill>
                <a:latin typeface="Century Gothic"/>
                <a:ea typeface="Century Gothic"/>
                <a:cs typeface="Century Gothic"/>
                <a:sym typeface="Century Gothic"/>
              </a:rPr>
              <a:t>and regional career councils </a:t>
            </a:r>
            <a:r>
              <a:rPr lang="en-US" sz="2700">
                <a:solidFill>
                  <a:schemeClr val="dk1"/>
                </a:solidFill>
              </a:rPr>
              <a:t>made up of both education and workforce entities </a:t>
            </a:r>
            <a:r>
              <a:rPr lang="en-US" sz="2700">
                <a:solidFill>
                  <a:schemeClr val="dk1"/>
                </a:solidFill>
                <a:latin typeface="Century Gothic"/>
                <a:ea typeface="Century Gothic"/>
                <a:cs typeface="Century Gothic"/>
                <a:sym typeface="Century Gothic"/>
              </a:rPr>
              <a:t>that </a:t>
            </a:r>
            <a:r>
              <a:rPr lang="en-US" sz="2700">
                <a:solidFill>
                  <a:schemeClr val="dk1"/>
                </a:solidFill>
              </a:rPr>
              <a:t>set priorities and allocate funding </a:t>
            </a:r>
            <a:r>
              <a:rPr lang="en-US" sz="2700">
                <a:solidFill>
                  <a:schemeClr val="dk1"/>
                </a:solidFill>
                <a:latin typeface="Century Gothic"/>
                <a:ea typeface="Century Gothic"/>
                <a:cs typeface="Century Gothic"/>
                <a:sym typeface="Century Gothic"/>
              </a:rPr>
              <a:t>related to educational attainment and career education</a:t>
            </a:r>
            <a:endParaRPr sz="2700">
              <a:solidFill>
                <a:schemeClr val="dk1"/>
              </a:solidFill>
              <a:latin typeface="Century Gothic"/>
              <a:ea typeface="Century Gothic"/>
              <a:cs typeface="Century Gothic"/>
              <a:sym typeface="Century Gothic"/>
            </a:endParaRPr>
          </a:p>
          <a:p>
            <a:pPr marL="457200" lvl="0" indent="-400050" algn="l" rtl="0">
              <a:lnSpc>
                <a:spcPct val="115000"/>
              </a:lnSpc>
              <a:spcBef>
                <a:spcPts val="0"/>
              </a:spcBef>
              <a:spcAft>
                <a:spcPts val="0"/>
              </a:spcAft>
              <a:buClr>
                <a:schemeClr val="dk1"/>
              </a:buClr>
              <a:buSzPts val="2700"/>
              <a:buChar char="●"/>
            </a:pPr>
            <a:r>
              <a:rPr lang="en-US" sz="2700">
                <a:solidFill>
                  <a:schemeClr val="dk1"/>
                </a:solidFill>
              </a:rPr>
              <a:t>Designate statewide entities to provide information to support decision making, including labor market and disaggregated data on education and workforce attainment</a:t>
            </a:r>
            <a:endParaRPr sz="2700">
              <a:solidFill>
                <a:schemeClr val="dk1"/>
              </a:solidFill>
            </a:endParaRPr>
          </a:p>
          <a:p>
            <a:pPr marL="457200" lvl="0" indent="-400050" algn="l" rtl="0">
              <a:lnSpc>
                <a:spcPct val="115000"/>
              </a:lnSpc>
              <a:spcBef>
                <a:spcPts val="0"/>
              </a:spcBef>
              <a:spcAft>
                <a:spcPts val="0"/>
              </a:spcAft>
              <a:buClr>
                <a:schemeClr val="dk1"/>
              </a:buClr>
              <a:buSzPts val="2700"/>
              <a:buChar char="●"/>
            </a:pPr>
            <a:r>
              <a:rPr lang="en-US" sz="2700">
                <a:solidFill>
                  <a:schemeClr val="dk1"/>
                </a:solidFill>
              </a:rPr>
              <a:t>Coordinate technical assistance provided to education and workforce entities</a:t>
            </a:r>
            <a:endParaRPr sz="2700">
              <a:solidFill>
                <a:schemeClr val="dk1"/>
              </a:solidFill>
            </a:endParaRPr>
          </a:p>
          <a:p>
            <a:pPr marL="0" lvl="0" indent="0" algn="l" rtl="0">
              <a:lnSpc>
                <a:spcPct val="115000"/>
              </a:lnSpc>
              <a:spcBef>
                <a:spcPts val="1000"/>
              </a:spcBef>
              <a:spcAft>
                <a:spcPts val="1000"/>
              </a:spcAft>
              <a:buSzPts val="2500"/>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g2b01deca2d4_0_6"/>
          <p:cNvSpPr txBox="1">
            <a:spLocks noGrp="1"/>
          </p:cNvSpPr>
          <p:nvPr>
            <p:ph type="title"/>
          </p:nvPr>
        </p:nvSpPr>
        <p:spPr>
          <a:xfrm>
            <a:off x="838200" y="704140"/>
            <a:ext cx="10515600" cy="9609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05B9F"/>
              </a:buClr>
              <a:buSzPts val="4000"/>
              <a:buFont typeface="Century Gothic"/>
              <a:buNone/>
            </a:pPr>
            <a:r>
              <a:rPr lang="en-US"/>
              <a:t>Preliminary Concepts: Skills Pathways</a:t>
            </a:r>
            <a:endParaRPr/>
          </a:p>
        </p:txBody>
      </p:sp>
      <p:sp>
        <p:nvSpPr>
          <p:cNvPr id="143" name="Google Shape;143;g2b01deca2d4_0_6"/>
          <p:cNvSpPr txBox="1">
            <a:spLocks noGrp="1"/>
          </p:cNvSpPr>
          <p:nvPr>
            <p:ph type="body" idx="1"/>
          </p:nvPr>
        </p:nvSpPr>
        <p:spPr>
          <a:xfrm>
            <a:off x="838200" y="1573306"/>
            <a:ext cx="10515600" cy="5011500"/>
          </a:xfrm>
          <a:prstGeom prst="rect">
            <a:avLst/>
          </a:prstGeom>
          <a:noFill/>
          <a:ln>
            <a:noFill/>
          </a:ln>
        </p:spPr>
        <p:txBody>
          <a:bodyPr spcFirstLastPara="1" wrap="square" lIns="91425" tIns="45700" rIns="91425" bIns="45700" anchor="t" anchorCtr="0">
            <a:normAutofit fontScale="92500"/>
          </a:bodyPr>
          <a:lstStyle/>
          <a:p>
            <a:pPr marL="457200" lvl="0" indent="-387222" algn="l" rtl="0">
              <a:lnSpc>
                <a:spcPct val="115000"/>
              </a:lnSpc>
              <a:spcBef>
                <a:spcPts val="1000"/>
              </a:spcBef>
              <a:spcAft>
                <a:spcPts val="0"/>
              </a:spcAft>
              <a:buClr>
                <a:schemeClr val="dk1"/>
              </a:buClr>
              <a:buSzPct val="100000"/>
              <a:buChar char="●"/>
            </a:pPr>
            <a:r>
              <a:rPr lang="en-US" sz="2700">
                <a:solidFill>
                  <a:schemeClr val="dk1"/>
                </a:solidFill>
              </a:rPr>
              <a:t>Establish aligned, skills-based model pathways in priority sectors</a:t>
            </a:r>
            <a:endParaRPr sz="2700">
              <a:solidFill>
                <a:schemeClr val="dk1"/>
              </a:solidFill>
            </a:endParaRPr>
          </a:p>
          <a:p>
            <a:pPr marL="457200" lvl="0" indent="-387222" algn="l" rtl="0">
              <a:lnSpc>
                <a:spcPct val="115000"/>
              </a:lnSpc>
              <a:spcBef>
                <a:spcPts val="0"/>
              </a:spcBef>
              <a:spcAft>
                <a:spcPts val="0"/>
              </a:spcAft>
              <a:buClr>
                <a:schemeClr val="dk1"/>
              </a:buClr>
              <a:buSzPct val="100000"/>
              <a:buChar char="●"/>
            </a:pPr>
            <a:r>
              <a:rPr lang="en-US" sz="2700">
                <a:solidFill>
                  <a:schemeClr val="dk1"/>
                </a:solidFill>
              </a:rPr>
              <a:t>Create structures for all students to engage in career exploration and work based learning starting in middle school, and strengthen career services for adults</a:t>
            </a:r>
            <a:endParaRPr sz="2700">
              <a:solidFill>
                <a:schemeClr val="dk1"/>
              </a:solidFill>
            </a:endParaRPr>
          </a:p>
          <a:p>
            <a:pPr marL="457200" lvl="0" indent="-387222" algn="l" rtl="0">
              <a:lnSpc>
                <a:spcPct val="115000"/>
              </a:lnSpc>
              <a:spcBef>
                <a:spcPts val="0"/>
              </a:spcBef>
              <a:spcAft>
                <a:spcPts val="0"/>
              </a:spcAft>
              <a:buClr>
                <a:schemeClr val="dk1"/>
              </a:buClr>
              <a:buSzPct val="100000"/>
              <a:buChar char="●"/>
            </a:pPr>
            <a:r>
              <a:rPr lang="en-US" sz="2700">
                <a:solidFill>
                  <a:schemeClr val="dk1"/>
                </a:solidFill>
              </a:rPr>
              <a:t>Create a shared mechanism for evaluating equivalencies between learning systems, rebuild eTranscript California to document learning from multiples contexts as academic credit</a:t>
            </a:r>
            <a:endParaRPr sz="2700">
              <a:solidFill>
                <a:schemeClr val="dk1"/>
              </a:solidFill>
            </a:endParaRPr>
          </a:p>
          <a:p>
            <a:pPr marL="457200" lvl="0" indent="-387222" algn="l" rtl="0">
              <a:lnSpc>
                <a:spcPct val="115000"/>
              </a:lnSpc>
              <a:spcBef>
                <a:spcPts val="0"/>
              </a:spcBef>
              <a:spcAft>
                <a:spcPts val="0"/>
              </a:spcAft>
              <a:buClr>
                <a:schemeClr val="dk1"/>
              </a:buClr>
              <a:buSzPct val="100000"/>
              <a:buChar char="●"/>
            </a:pPr>
            <a:r>
              <a:rPr lang="en-US" sz="2700">
                <a:solidFill>
                  <a:schemeClr val="dk1"/>
                </a:solidFill>
              </a:rPr>
              <a:t>Coordinate offerings across segments to meet labor market demand</a:t>
            </a:r>
            <a:endParaRPr sz="2700">
              <a:solidFill>
                <a:schemeClr val="dk1"/>
              </a:solidFill>
            </a:endParaRPr>
          </a:p>
          <a:p>
            <a:pPr marL="457200" lvl="0" indent="-387222" algn="l" rtl="0">
              <a:lnSpc>
                <a:spcPct val="115000"/>
              </a:lnSpc>
              <a:spcBef>
                <a:spcPts val="0"/>
              </a:spcBef>
              <a:spcAft>
                <a:spcPts val="0"/>
              </a:spcAft>
              <a:buClr>
                <a:schemeClr val="dk1"/>
              </a:buClr>
              <a:buSzPct val="100000"/>
              <a:buChar char="●"/>
            </a:pPr>
            <a:r>
              <a:rPr lang="en-US" sz="2700">
                <a:solidFill>
                  <a:schemeClr val="dk1"/>
                </a:solidFill>
              </a:rPr>
              <a:t>Address structural issues to improve teacher preparation pathways</a:t>
            </a:r>
            <a:endParaRPr sz="27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g2b01deca2d4_0_12"/>
          <p:cNvSpPr txBox="1">
            <a:spLocks noGrp="1"/>
          </p:cNvSpPr>
          <p:nvPr>
            <p:ph type="title"/>
          </p:nvPr>
        </p:nvSpPr>
        <p:spPr>
          <a:xfrm>
            <a:off x="890075" y="781215"/>
            <a:ext cx="10515600" cy="960900"/>
          </a:xfrm>
          <a:prstGeom prst="rect">
            <a:avLst/>
          </a:prstGeom>
          <a:noFill/>
          <a:ln>
            <a:noFill/>
          </a:ln>
        </p:spPr>
        <p:txBody>
          <a:bodyPr spcFirstLastPara="1" wrap="square" lIns="91425" tIns="45700" rIns="91425" bIns="45700" anchor="t" anchorCtr="0">
            <a:normAutofit fontScale="90000"/>
          </a:bodyPr>
          <a:lstStyle/>
          <a:p>
            <a:pPr marL="0" lvl="0" indent="0" algn="l" rtl="0">
              <a:lnSpc>
                <a:spcPct val="90000"/>
              </a:lnSpc>
              <a:spcBef>
                <a:spcPts val="0"/>
              </a:spcBef>
              <a:spcAft>
                <a:spcPts val="0"/>
              </a:spcAft>
              <a:buClr>
                <a:srgbClr val="005B9F"/>
              </a:buClr>
              <a:buSzPct val="100000"/>
              <a:buFont typeface="Century Gothic"/>
              <a:buNone/>
            </a:pPr>
            <a:r>
              <a:rPr lang="en-US"/>
              <a:t>Preliminary Concepts: Work Based Learning</a:t>
            </a:r>
            <a:endParaRPr/>
          </a:p>
        </p:txBody>
      </p:sp>
      <p:sp>
        <p:nvSpPr>
          <p:cNvPr id="150" name="Google Shape;150;g2b01deca2d4_0_12"/>
          <p:cNvSpPr txBox="1">
            <a:spLocks noGrp="1"/>
          </p:cNvSpPr>
          <p:nvPr>
            <p:ph type="body" idx="1"/>
          </p:nvPr>
        </p:nvSpPr>
        <p:spPr>
          <a:xfrm>
            <a:off x="838200" y="1780800"/>
            <a:ext cx="10515600" cy="4752600"/>
          </a:xfrm>
          <a:prstGeom prst="rect">
            <a:avLst/>
          </a:prstGeom>
          <a:noFill/>
          <a:ln>
            <a:noFill/>
          </a:ln>
        </p:spPr>
        <p:txBody>
          <a:bodyPr spcFirstLastPara="1" wrap="square" lIns="91425" tIns="45700" rIns="91425" bIns="45700" anchor="t" anchorCtr="0">
            <a:normAutofit lnSpcReduction="10000"/>
          </a:bodyPr>
          <a:lstStyle/>
          <a:p>
            <a:pPr marL="457200" lvl="0" indent="-400050" algn="l" rtl="0">
              <a:lnSpc>
                <a:spcPct val="115000"/>
              </a:lnSpc>
              <a:spcBef>
                <a:spcPts val="1000"/>
              </a:spcBef>
              <a:spcAft>
                <a:spcPts val="0"/>
              </a:spcAft>
              <a:buClr>
                <a:schemeClr val="dk1"/>
              </a:buClr>
              <a:buSzPts val="2700"/>
              <a:buChar char="●"/>
            </a:pPr>
            <a:r>
              <a:rPr lang="en-US" sz="2700">
                <a:solidFill>
                  <a:schemeClr val="dk1"/>
                </a:solidFill>
              </a:rPr>
              <a:t>Create strong incentives for employer participation and coordinate work based learning at the regional level</a:t>
            </a:r>
            <a:endParaRPr sz="2700">
              <a:solidFill>
                <a:schemeClr val="dk1"/>
              </a:solidFill>
            </a:endParaRPr>
          </a:p>
          <a:p>
            <a:pPr marL="0" lvl="0" indent="0" algn="l" rtl="0">
              <a:lnSpc>
                <a:spcPct val="115000"/>
              </a:lnSpc>
              <a:spcBef>
                <a:spcPts val="1000"/>
              </a:spcBef>
              <a:spcAft>
                <a:spcPts val="0"/>
              </a:spcAft>
              <a:buSzPts val="2500"/>
              <a:buNone/>
            </a:pPr>
            <a:endParaRPr sz="2700">
              <a:solidFill>
                <a:schemeClr val="dk1"/>
              </a:solidFill>
            </a:endParaRPr>
          </a:p>
          <a:p>
            <a:pPr marL="457200" lvl="0" indent="-400050" algn="l" rtl="0">
              <a:lnSpc>
                <a:spcPct val="115000"/>
              </a:lnSpc>
              <a:spcBef>
                <a:spcPts val="1000"/>
              </a:spcBef>
              <a:spcAft>
                <a:spcPts val="0"/>
              </a:spcAft>
              <a:buClr>
                <a:schemeClr val="dk1"/>
              </a:buClr>
              <a:buSzPts val="2700"/>
              <a:buChar char="●"/>
            </a:pPr>
            <a:r>
              <a:rPr lang="en-US" sz="2700">
                <a:solidFill>
                  <a:schemeClr val="dk1"/>
                </a:solidFill>
              </a:rPr>
              <a:t>Offer academic credit for work based learning and expand paid internships</a:t>
            </a:r>
            <a:endParaRPr sz="2700">
              <a:solidFill>
                <a:schemeClr val="dk1"/>
              </a:solidFill>
            </a:endParaRPr>
          </a:p>
          <a:p>
            <a:pPr marL="0" lvl="0" indent="0" algn="l" rtl="0">
              <a:lnSpc>
                <a:spcPct val="115000"/>
              </a:lnSpc>
              <a:spcBef>
                <a:spcPts val="1000"/>
              </a:spcBef>
              <a:spcAft>
                <a:spcPts val="0"/>
              </a:spcAft>
              <a:buSzPts val="2500"/>
              <a:buNone/>
            </a:pPr>
            <a:endParaRPr sz="2700">
              <a:solidFill>
                <a:schemeClr val="dk1"/>
              </a:solidFill>
            </a:endParaRPr>
          </a:p>
          <a:p>
            <a:pPr marL="457200" lvl="0" indent="-400050" algn="l" rtl="0">
              <a:lnSpc>
                <a:spcPct val="115000"/>
              </a:lnSpc>
              <a:spcBef>
                <a:spcPts val="1000"/>
              </a:spcBef>
              <a:spcAft>
                <a:spcPts val="0"/>
              </a:spcAft>
              <a:buClr>
                <a:schemeClr val="dk1"/>
              </a:buClr>
              <a:buSzPts val="2700"/>
              <a:buChar char="●"/>
            </a:pPr>
            <a:r>
              <a:rPr lang="en-US" sz="2700">
                <a:solidFill>
                  <a:schemeClr val="dk1"/>
                </a:solidFill>
              </a:rPr>
              <a:t>Align service learning, research, and fellowship programs with specific career pathways</a:t>
            </a:r>
            <a:endParaRPr sz="2700">
              <a:solidFill>
                <a:schemeClr val="dk1"/>
              </a:solidFill>
            </a:endParaRPr>
          </a:p>
          <a:p>
            <a:pPr marL="0" lvl="0" indent="0" algn="l" rtl="0">
              <a:lnSpc>
                <a:spcPct val="115000"/>
              </a:lnSpc>
              <a:spcBef>
                <a:spcPts val="1000"/>
              </a:spcBef>
              <a:spcAft>
                <a:spcPts val="0"/>
              </a:spcAft>
              <a:buSzPts val="2500"/>
              <a:buNone/>
            </a:pPr>
            <a:endParaRPr sz="2700" b="1">
              <a:solidFill>
                <a:schemeClr val="accent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sp>
        <p:nvSpPr>
          <p:cNvPr id="156" name="Google Shape;156;g2b01deca2d4_0_18"/>
          <p:cNvSpPr txBox="1">
            <a:spLocks noGrp="1"/>
          </p:cNvSpPr>
          <p:nvPr>
            <p:ph type="title"/>
          </p:nvPr>
        </p:nvSpPr>
        <p:spPr>
          <a:xfrm>
            <a:off x="890075" y="511515"/>
            <a:ext cx="10515600" cy="96090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rgbClr val="005B9F"/>
              </a:buClr>
              <a:buSzPts val="4000"/>
              <a:buFont typeface="Century Gothic"/>
              <a:buNone/>
            </a:pPr>
            <a:r>
              <a:rPr lang="en-US"/>
              <a:t>Preliminary Concepts: Access</a:t>
            </a:r>
            <a:endParaRPr/>
          </a:p>
        </p:txBody>
      </p:sp>
      <p:sp>
        <p:nvSpPr>
          <p:cNvPr id="157" name="Google Shape;157;g2b01deca2d4_0_18"/>
          <p:cNvSpPr txBox="1">
            <a:spLocks noGrp="1"/>
          </p:cNvSpPr>
          <p:nvPr>
            <p:ph type="body" idx="1"/>
          </p:nvPr>
        </p:nvSpPr>
        <p:spPr>
          <a:xfrm>
            <a:off x="890075" y="1397881"/>
            <a:ext cx="10515600" cy="5011500"/>
          </a:xfrm>
          <a:prstGeom prst="rect">
            <a:avLst/>
          </a:prstGeom>
          <a:noFill/>
          <a:ln>
            <a:noFill/>
          </a:ln>
        </p:spPr>
        <p:txBody>
          <a:bodyPr spcFirstLastPara="1" wrap="square" lIns="91425" tIns="45700" rIns="91425" bIns="45700" anchor="t" anchorCtr="0">
            <a:normAutofit/>
          </a:bodyPr>
          <a:lstStyle/>
          <a:p>
            <a:pPr marL="457200" lvl="0" indent="-412750" algn="l" rtl="0">
              <a:lnSpc>
                <a:spcPct val="115000"/>
              </a:lnSpc>
              <a:spcBef>
                <a:spcPts val="1000"/>
              </a:spcBef>
              <a:spcAft>
                <a:spcPts val="0"/>
              </a:spcAft>
              <a:buSzPts val="2900"/>
              <a:buChar char="●"/>
            </a:pPr>
            <a:r>
              <a:rPr lang="en-US" sz="2900">
                <a:solidFill>
                  <a:schemeClr val="dk1"/>
                </a:solidFill>
              </a:rPr>
              <a:t>Strengthen mechanisms that encourage families to access benefits that support college savings</a:t>
            </a:r>
            <a:endParaRPr sz="2900">
              <a:solidFill>
                <a:schemeClr val="dk1"/>
              </a:solidFill>
            </a:endParaRPr>
          </a:p>
          <a:p>
            <a:pPr marL="457200" lvl="0" indent="-412750" algn="l" rtl="0">
              <a:lnSpc>
                <a:spcPct val="115000"/>
              </a:lnSpc>
              <a:spcBef>
                <a:spcPts val="0"/>
              </a:spcBef>
              <a:spcAft>
                <a:spcPts val="0"/>
              </a:spcAft>
              <a:buSzPts val="2900"/>
              <a:buChar char="●"/>
            </a:pPr>
            <a:r>
              <a:rPr lang="en-US" sz="2900">
                <a:solidFill>
                  <a:schemeClr val="dk1"/>
                </a:solidFill>
              </a:rPr>
              <a:t>Expand state financial supports for adult learners </a:t>
            </a:r>
            <a:endParaRPr sz="2900">
              <a:solidFill>
                <a:schemeClr val="dk1"/>
              </a:solidFill>
            </a:endParaRPr>
          </a:p>
          <a:p>
            <a:pPr marL="457200" lvl="0" indent="-412750" algn="l" rtl="0">
              <a:lnSpc>
                <a:spcPct val="115000"/>
              </a:lnSpc>
              <a:spcBef>
                <a:spcPts val="0"/>
              </a:spcBef>
              <a:spcAft>
                <a:spcPts val="0"/>
              </a:spcAft>
              <a:buSzPts val="2900"/>
              <a:buChar char="●"/>
            </a:pPr>
            <a:r>
              <a:rPr lang="en-US" sz="2900">
                <a:solidFill>
                  <a:schemeClr val="dk1"/>
                </a:solidFill>
              </a:rPr>
              <a:t>Expanding access to financial supports for undocumented students</a:t>
            </a:r>
            <a:endParaRPr sz="2900">
              <a:solidFill>
                <a:schemeClr val="dk1"/>
              </a:solidFill>
            </a:endParaRPr>
          </a:p>
          <a:p>
            <a:pPr marL="457200" lvl="0" indent="-412750" algn="l" rtl="0">
              <a:lnSpc>
                <a:spcPct val="115000"/>
              </a:lnSpc>
              <a:spcBef>
                <a:spcPts val="0"/>
              </a:spcBef>
              <a:spcAft>
                <a:spcPts val="0"/>
              </a:spcAft>
              <a:buSzPts val="2900"/>
              <a:buChar char="●"/>
            </a:pPr>
            <a:r>
              <a:rPr lang="en-US" sz="2900">
                <a:solidFill>
                  <a:schemeClr val="dk1"/>
                </a:solidFill>
              </a:rPr>
              <a:t>Create stronger systems for referring learners to social benefit programs</a:t>
            </a:r>
            <a:endParaRPr sz="2900">
              <a:solidFill>
                <a:schemeClr val="dk1"/>
              </a:solidFill>
            </a:endParaRPr>
          </a:p>
          <a:p>
            <a:pPr marL="457200" lvl="0" indent="-412750" algn="l" rtl="0">
              <a:lnSpc>
                <a:spcPct val="115000"/>
              </a:lnSpc>
              <a:spcBef>
                <a:spcPts val="0"/>
              </a:spcBef>
              <a:spcAft>
                <a:spcPts val="0"/>
              </a:spcAft>
              <a:buSzPts val="2900"/>
              <a:buChar char="●"/>
            </a:pPr>
            <a:r>
              <a:rPr lang="en-US" sz="2900">
                <a:solidFill>
                  <a:schemeClr val="dk1"/>
                </a:solidFill>
              </a:rPr>
              <a:t>Incentivize universal design principles in career pathways</a:t>
            </a:r>
            <a:endParaRPr sz="2900">
              <a:solidFill>
                <a:schemeClr val="dk1"/>
              </a:solidFill>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525</Words>
  <Application>Microsoft Office PowerPoint</Application>
  <PresentationFormat>Widescreen</PresentationFormat>
  <Paragraphs>72</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Century Gothic</vt:lpstr>
      <vt:lpstr>Calibri</vt:lpstr>
      <vt:lpstr>Arial</vt:lpstr>
      <vt:lpstr>Office Theme</vt:lpstr>
      <vt:lpstr>Scope &amp;  Preliminary Concepts</vt:lpstr>
      <vt:lpstr>The leaders of California’s education and workforce agencies–working with students, families, adult learners, workers, employers, labor, and community-based organizations–have developed a set of big ideas for creating more equitable access to living wage, fulfilling work. During 2024, Californians will have an opportunity to weigh in on how to translate those ideas into concrete actions.  This collaborative effort will result in a Master Plan for Career Education. </vt:lpstr>
      <vt:lpstr>Master Plan Development Process</vt:lpstr>
      <vt:lpstr>Developing the Preliminary Concepts</vt:lpstr>
      <vt:lpstr>Community Engagement</vt:lpstr>
      <vt:lpstr>Preliminary Concepts: Coordination</vt:lpstr>
      <vt:lpstr>Preliminary Concepts: Skills Pathways</vt:lpstr>
      <vt:lpstr>Preliminary Concepts: Work Based Learning</vt:lpstr>
      <vt:lpstr>Preliminary Concepts: Access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Scope &amp;  Preliminary Concepts</dc:title>
  <dc:creator>Kathy Booth</dc:creator>
  <cp:lastModifiedBy>Robinson, Lauren</cp:lastModifiedBy>
  <cp:revision>1</cp:revision>
  <dcterms:created xsi:type="dcterms:W3CDTF">2020-09-25T02:12:29Z</dcterms:created>
  <dcterms:modified xsi:type="dcterms:W3CDTF">2024-03-12T19:14:07Z</dcterms:modified>
</cp:coreProperties>
</file>