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Cinzel SemiBold"/>
      <p:regular r:id="rId19"/>
      <p:bold r:id="rId20"/>
    </p:embeddedFont>
    <p:embeddedFont>
      <p:font typeface="Cinzel Medium"/>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inzelSemiBold-bold.fntdata"/><Relationship Id="rId11" Type="http://schemas.openxmlformats.org/officeDocument/2006/relationships/slide" Target="slides/slide6.xml"/><Relationship Id="rId22" Type="http://schemas.openxmlformats.org/officeDocument/2006/relationships/font" Target="fonts/CinzelMedium-bold.fntdata"/><Relationship Id="rId10" Type="http://schemas.openxmlformats.org/officeDocument/2006/relationships/slide" Target="slides/slide5.xml"/><Relationship Id="rId21" Type="http://schemas.openxmlformats.org/officeDocument/2006/relationships/font" Target="fonts/CinzelMedium-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inzelSemiBold-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bc2136e986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bc2136e98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30df02a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c30df02a22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c30df02a22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3c30df02a22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30df02a22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c30df02a2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c30df02a22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c30df02a2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bc2136e986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bc2136e98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bc2136e986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bc2136e98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bc2136e98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bc2136e98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bc2136e986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bc2136e98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c2136e986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c2136e98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bc2136e986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bc2136e98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71cc8b95e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2871cc8b95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c2136e986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c2136e98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2.jp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2.jpg"/><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2.jpg"/><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Beautify this slide" id="84" name="Google Shape;84;p13"/>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961"/>
        </a:solidFill>
      </p:bgPr>
    </p:bg>
    <p:spTree>
      <p:nvGrpSpPr>
        <p:cNvPr id="136" name="Shape 136"/>
        <p:cNvGrpSpPr/>
        <p:nvPr/>
      </p:nvGrpSpPr>
      <p:grpSpPr>
        <a:xfrm>
          <a:off x="0" y="0"/>
          <a:ext cx="0" cy="0"/>
          <a:chOff x="0" y="0"/>
          <a:chExt cx="0" cy="0"/>
        </a:xfrm>
      </p:grpSpPr>
      <p:pic>
        <p:nvPicPr>
          <p:cNvPr id="137" name="Google Shape;137;p22"/>
          <p:cNvPicPr preferRelativeResize="0"/>
          <p:nvPr/>
        </p:nvPicPr>
        <p:blipFill rotWithShape="1">
          <a:blip r:embed="rId3">
            <a:alphaModFix/>
          </a:blip>
          <a:srcRect b="0" l="0" r="0" t="0"/>
          <a:stretch/>
        </p:blipFill>
        <p:spPr>
          <a:xfrm rot="5400000">
            <a:off x="7830975" y="86650"/>
            <a:ext cx="2626050" cy="18288000"/>
          </a:xfrm>
          <a:prstGeom prst="rect">
            <a:avLst/>
          </a:prstGeom>
          <a:noFill/>
          <a:ln>
            <a:noFill/>
          </a:ln>
        </p:spPr>
      </p:pic>
      <p:pic>
        <p:nvPicPr>
          <p:cNvPr id="138" name="Google Shape;138;p22"/>
          <p:cNvPicPr preferRelativeResize="0"/>
          <p:nvPr/>
        </p:nvPicPr>
        <p:blipFill rotWithShape="1">
          <a:blip r:embed="rId4">
            <a:alphaModFix/>
          </a:blip>
          <a:srcRect b="0" l="0" r="0" t="0"/>
          <a:stretch/>
        </p:blipFill>
        <p:spPr>
          <a:xfrm>
            <a:off x="17249775" y="721269"/>
            <a:ext cx="307432" cy="307432"/>
          </a:xfrm>
          <a:prstGeom prst="rect">
            <a:avLst/>
          </a:prstGeom>
          <a:noFill/>
          <a:ln>
            <a:noFill/>
          </a:ln>
        </p:spPr>
      </p:pic>
      <p:pic>
        <p:nvPicPr>
          <p:cNvPr id="139" name="Google Shape;139;p22"/>
          <p:cNvPicPr preferRelativeResize="0"/>
          <p:nvPr/>
        </p:nvPicPr>
        <p:blipFill rotWithShape="1">
          <a:blip r:embed="rId5">
            <a:alphaModFix/>
          </a:blip>
          <a:srcRect b="0" l="0" r="0" t="0"/>
          <a:stretch/>
        </p:blipFill>
        <p:spPr>
          <a:xfrm>
            <a:off x="17731209" y="280893"/>
            <a:ext cx="307431" cy="307431"/>
          </a:xfrm>
          <a:prstGeom prst="rect">
            <a:avLst/>
          </a:prstGeom>
          <a:noFill/>
          <a:ln>
            <a:noFill/>
          </a:ln>
        </p:spPr>
      </p:pic>
      <p:grpSp>
        <p:nvGrpSpPr>
          <p:cNvPr id="140" name="Google Shape;140;p22"/>
          <p:cNvGrpSpPr/>
          <p:nvPr/>
        </p:nvGrpSpPr>
        <p:grpSpPr>
          <a:xfrm>
            <a:off x="-25" y="8865374"/>
            <a:ext cx="9144059" cy="3415047"/>
            <a:chOff x="0" y="0"/>
            <a:chExt cx="2408296" cy="812700"/>
          </a:xfrm>
        </p:grpSpPr>
        <p:sp>
          <p:nvSpPr>
            <p:cNvPr id="141" name="Google Shape;141;p22"/>
            <p:cNvSpPr/>
            <p:nvPr/>
          </p:nvSpPr>
          <p:spPr>
            <a:xfrm>
              <a:off x="0" y="0"/>
              <a:ext cx="2408296" cy="485303"/>
            </a:xfrm>
            <a:custGeom>
              <a:rect b="b" l="l" r="r" t="t"/>
              <a:pathLst>
                <a:path extrusionOk="0" h="485303" w="2408296">
                  <a:moveTo>
                    <a:pt x="0" y="0"/>
                  </a:moveTo>
                  <a:lnTo>
                    <a:pt x="2408296" y="0"/>
                  </a:lnTo>
                  <a:lnTo>
                    <a:pt x="2408296" y="485303"/>
                  </a:lnTo>
                  <a:lnTo>
                    <a:pt x="0" y="485303"/>
                  </a:lnTo>
                  <a:close/>
                </a:path>
              </a:pathLst>
            </a:custGeom>
            <a:solidFill>
              <a:srgbClr val="F9F9F9"/>
            </a:solidFill>
            <a:ln>
              <a:noFill/>
            </a:ln>
          </p:spPr>
        </p:sp>
        <p:sp>
          <p:nvSpPr>
            <p:cNvPr id="142" name="Google Shape;142;p2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3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43" name="Google Shape;143;p22"/>
          <p:cNvPicPr preferRelativeResize="0"/>
          <p:nvPr/>
        </p:nvPicPr>
        <p:blipFill rotWithShape="1">
          <a:blip r:embed="rId6">
            <a:alphaModFix/>
          </a:blip>
          <a:srcRect b="0" l="0" r="0" t="0"/>
          <a:stretch/>
        </p:blipFill>
        <p:spPr>
          <a:xfrm>
            <a:off x="9144000" y="8848225"/>
            <a:ext cx="9144002" cy="1771650"/>
          </a:xfrm>
          <a:prstGeom prst="rect">
            <a:avLst/>
          </a:prstGeom>
          <a:noFill/>
          <a:ln>
            <a:noFill/>
          </a:ln>
        </p:spPr>
      </p:pic>
      <p:pic>
        <p:nvPicPr>
          <p:cNvPr id="144" name="Google Shape;144;p22"/>
          <p:cNvPicPr preferRelativeResize="0"/>
          <p:nvPr/>
        </p:nvPicPr>
        <p:blipFill rotWithShape="1">
          <a:blip r:embed="rId7">
            <a:alphaModFix/>
          </a:blip>
          <a:srcRect b="89" l="0" r="0" t="89"/>
          <a:stretch/>
        </p:blipFill>
        <p:spPr>
          <a:xfrm>
            <a:off x="297025" y="280899"/>
            <a:ext cx="1612491" cy="2073201"/>
          </a:xfrm>
          <a:prstGeom prst="rect">
            <a:avLst/>
          </a:prstGeom>
          <a:noFill/>
          <a:ln>
            <a:noFill/>
          </a:ln>
        </p:spPr>
      </p:pic>
      <p:sp>
        <p:nvSpPr>
          <p:cNvPr id="145" name="Google Shape;145;p22"/>
          <p:cNvSpPr txBox="1"/>
          <p:nvPr/>
        </p:nvSpPr>
        <p:spPr>
          <a:xfrm>
            <a:off x="2453250" y="1366750"/>
            <a:ext cx="133815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latin typeface="Calibri"/>
                <a:ea typeface="Calibri"/>
                <a:cs typeface="Calibri"/>
                <a:sym typeface="Calibri"/>
              </a:rPr>
              <a:t>There is a lack of consistency from District to District and even school to school in how those funds are utilized.  While there should be some adherence to traditional needs and support - if there are no pre-existing supportive pillars in place, it is likely the funding is being mis-directed or abused.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rPr lang="en-US" sz="3000">
                <a:solidFill>
                  <a:schemeClr val="lt1"/>
                </a:solidFill>
                <a:latin typeface="Calibri"/>
                <a:ea typeface="Calibri"/>
                <a:cs typeface="Calibri"/>
                <a:sym typeface="Calibri"/>
              </a:rPr>
              <a:t>Within our district, for example, Admin. is using some of the funding to pay pre-existing stipends once built into the district budget (e.g. choir, band director, theater and dance stipends once paid by the district are now being paid through Prop 28).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rPr lang="en-US" sz="3000">
                <a:solidFill>
                  <a:schemeClr val="lt1"/>
                </a:solidFill>
                <a:latin typeface="Calibri"/>
                <a:ea typeface="Calibri"/>
                <a:cs typeface="Calibri"/>
                <a:sym typeface="Calibri"/>
              </a:rPr>
              <a:t>The intent of Prop 28 is to not supplant pre-existing funding, but to further advance. </a:t>
            </a:r>
            <a:endParaRPr sz="3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961"/>
        </a:solidFill>
      </p:bgPr>
    </p:bg>
    <p:spTree>
      <p:nvGrpSpPr>
        <p:cNvPr id="149" name="Shape 149"/>
        <p:cNvGrpSpPr/>
        <p:nvPr/>
      </p:nvGrpSpPr>
      <p:grpSpPr>
        <a:xfrm>
          <a:off x="0" y="0"/>
          <a:ext cx="0" cy="0"/>
          <a:chOff x="0" y="0"/>
          <a:chExt cx="0" cy="0"/>
        </a:xfrm>
      </p:grpSpPr>
      <p:pic>
        <p:nvPicPr>
          <p:cNvPr id="150" name="Google Shape;150;p23"/>
          <p:cNvPicPr preferRelativeResize="0"/>
          <p:nvPr/>
        </p:nvPicPr>
        <p:blipFill rotWithShape="1">
          <a:blip r:embed="rId3">
            <a:alphaModFix/>
          </a:blip>
          <a:srcRect b="0" l="0" r="0" t="0"/>
          <a:stretch/>
        </p:blipFill>
        <p:spPr>
          <a:xfrm rot="5400000">
            <a:off x="7830975" y="86650"/>
            <a:ext cx="2626050" cy="18288000"/>
          </a:xfrm>
          <a:prstGeom prst="rect">
            <a:avLst/>
          </a:prstGeom>
          <a:noFill/>
          <a:ln>
            <a:noFill/>
          </a:ln>
        </p:spPr>
      </p:pic>
      <p:pic>
        <p:nvPicPr>
          <p:cNvPr id="151" name="Google Shape;151;p23"/>
          <p:cNvPicPr preferRelativeResize="0"/>
          <p:nvPr/>
        </p:nvPicPr>
        <p:blipFill rotWithShape="1">
          <a:blip r:embed="rId4">
            <a:alphaModFix/>
          </a:blip>
          <a:srcRect b="0" l="0" r="0" t="0"/>
          <a:stretch/>
        </p:blipFill>
        <p:spPr>
          <a:xfrm>
            <a:off x="17249775" y="721269"/>
            <a:ext cx="307432" cy="307432"/>
          </a:xfrm>
          <a:prstGeom prst="rect">
            <a:avLst/>
          </a:prstGeom>
          <a:noFill/>
          <a:ln>
            <a:noFill/>
          </a:ln>
        </p:spPr>
      </p:pic>
      <p:pic>
        <p:nvPicPr>
          <p:cNvPr id="152" name="Google Shape;152;p23"/>
          <p:cNvPicPr preferRelativeResize="0"/>
          <p:nvPr/>
        </p:nvPicPr>
        <p:blipFill rotWithShape="1">
          <a:blip r:embed="rId5">
            <a:alphaModFix/>
          </a:blip>
          <a:srcRect b="0" l="0" r="0" t="0"/>
          <a:stretch/>
        </p:blipFill>
        <p:spPr>
          <a:xfrm>
            <a:off x="17731209" y="280893"/>
            <a:ext cx="307431" cy="307431"/>
          </a:xfrm>
          <a:prstGeom prst="rect">
            <a:avLst/>
          </a:prstGeom>
          <a:noFill/>
          <a:ln>
            <a:noFill/>
          </a:ln>
        </p:spPr>
      </p:pic>
      <p:grpSp>
        <p:nvGrpSpPr>
          <p:cNvPr id="153" name="Google Shape;153;p23"/>
          <p:cNvGrpSpPr/>
          <p:nvPr/>
        </p:nvGrpSpPr>
        <p:grpSpPr>
          <a:xfrm>
            <a:off x="-25" y="8865374"/>
            <a:ext cx="9144059" cy="3415047"/>
            <a:chOff x="0" y="0"/>
            <a:chExt cx="2408296" cy="812700"/>
          </a:xfrm>
        </p:grpSpPr>
        <p:sp>
          <p:nvSpPr>
            <p:cNvPr id="154" name="Google Shape;154;p23"/>
            <p:cNvSpPr/>
            <p:nvPr/>
          </p:nvSpPr>
          <p:spPr>
            <a:xfrm>
              <a:off x="0" y="0"/>
              <a:ext cx="2408296" cy="485303"/>
            </a:xfrm>
            <a:custGeom>
              <a:rect b="b" l="l" r="r" t="t"/>
              <a:pathLst>
                <a:path extrusionOk="0" h="485303" w="2408296">
                  <a:moveTo>
                    <a:pt x="0" y="0"/>
                  </a:moveTo>
                  <a:lnTo>
                    <a:pt x="2408296" y="0"/>
                  </a:lnTo>
                  <a:lnTo>
                    <a:pt x="2408296" y="485303"/>
                  </a:lnTo>
                  <a:lnTo>
                    <a:pt x="0" y="485303"/>
                  </a:lnTo>
                  <a:close/>
                </a:path>
              </a:pathLst>
            </a:custGeom>
            <a:solidFill>
              <a:srgbClr val="F9F9F9"/>
            </a:solidFill>
            <a:ln>
              <a:noFill/>
            </a:ln>
          </p:spPr>
        </p:sp>
        <p:sp>
          <p:nvSpPr>
            <p:cNvPr id="155" name="Google Shape;155;p2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3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56" name="Google Shape;156;p23"/>
          <p:cNvPicPr preferRelativeResize="0"/>
          <p:nvPr/>
        </p:nvPicPr>
        <p:blipFill rotWithShape="1">
          <a:blip r:embed="rId6">
            <a:alphaModFix/>
          </a:blip>
          <a:srcRect b="0" l="0" r="0" t="0"/>
          <a:stretch/>
        </p:blipFill>
        <p:spPr>
          <a:xfrm>
            <a:off x="9144000" y="8848225"/>
            <a:ext cx="9144002" cy="1771650"/>
          </a:xfrm>
          <a:prstGeom prst="rect">
            <a:avLst/>
          </a:prstGeom>
          <a:noFill/>
          <a:ln>
            <a:noFill/>
          </a:ln>
        </p:spPr>
      </p:pic>
      <p:pic>
        <p:nvPicPr>
          <p:cNvPr id="157" name="Google Shape;157;p23"/>
          <p:cNvPicPr preferRelativeResize="0"/>
          <p:nvPr/>
        </p:nvPicPr>
        <p:blipFill rotWithShape="1">
          <a:blip r:embed="rId7">
            <a:alphaModFix/>
          </a:blip>
          <a:srcRect b="89" l="0" r="0" t="89"/>
          <a:stretch/>
        </p:blipFill>
        <p:spPr>
          <a:xfrm>
            <a:off x="297025" y="280899"/>
            <a:ext cx="1612491" cy="2073201"/>
          </a:xfrm>
          <a:prstGeom prst="rect">
            <a:avLst/>
          </a:prstGeom>
          <a:noFill/>
          <a:ln>
            <a:noFill/>
          </a:ln>
        </p:spPr>
      </p:pic>
      <p:sp>
        <p:nvSpPr>
          <p:cNvPr id="158" name="Google Shape;158;p23"/>
          <p:cNvSpPr txBox="1"/>
          <p:nvPr/>
        </p:nvSpPr>
        <p:spPr>
          <a:xfrm>
            <a:off x="2453250" y="2930225"/>
            <a:ext cx="133815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latin typeface="Calibri"/>
                <a:ea typeface="Calibri"/>
                <a:cs typeface="Calibri"/>
                <a:sym typeface="Calibri"/>
              </a:rPr>
              <a:t>There is no one educating district admin or site admin on how prop 28 works and how to use it. They are the gatekeepers. Prop 28 money is going to waste or is being used and taken by admin for other purposes. This is not right, putting money for the arts into the hands of those who do not know how to use it.</a:t>
            </a:r>
            <a:r>
              <a:rPr lang="en-US" sz="3000">
                <a:solidFill>
                  <a:schemeClr val="lt1"/>
                </a:solidFill>
                <a:latin typeface="Calibri"/>
                <a:ea typeface="Calibri"/>
                <a:cs typeface="Calibri"/>
                <a:sym typeface="Calibri"/>
              </a:rPr>
              <a:t> </a:t>
            </a:r>
            <a:endParaRPr sz="3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4" title="frame (10).png"/>
          <p:cNvPicPr preferRelativeResize="0"/>
          <p:nvPr/>
        </p:nvPicPr>
        <p:blipFill>
          <a:blip r:embed="rId3">
            <a:alphaModFix/>
          </a:blip>
          <a:stretch>
            <a:fillRect/>
          </a:stretch>
        </p:blipFill>
        <p:spPr>
          <a:xfrm>
            <a:off x="10911356" y="1455175"/>
            <a:ext cx="7376650" cy="7376650"/>
          </a:xfrm>
          <a:prstGeom prst="rect">
            <a:avLst/>
          </a:prstGeom>
          <a:noFill/>
          <a:ln>
            <a:noFill/>
          </a:ln>
        </p:spPr>
      </p:pic>
      <p:sp>
        <p:nvSpPr>
          <p:cNvPr id="164" name="Google Shape;164;p24"/>
          <p:cNvSpPr txBox="1"/>
          <p:nvPr/>
        </p:nvSpPr>
        <p:spPr>
          <a:xfrm>
            <a:off x="37550" y="4441650"/>
            <a:ext cx="10873800" cy="14037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7897"/>
              <a:buFont typeface="Arial"/>
              <a:buNone/>
            </a:pPr>
            <a:r>
              <a:rPr lang="en-US" sz="4800">
                <a:solidFill>
                  <a:schemeClr val="dk1"/>
                </a:solidFill>
                <a:latin typeface="Cinzel SemiBold"/>
                <a:ea typeface="Cinzel SemiBold"/>
                <a:cs typeface="Cinzel SemiBold"/>
                <a:sym typeface="Cinzel SemiBold"/>
              </a:rPr>
              <a:t>Arts and Music in Schools</a:t>
            </a:r>
            <a:endParaRPr i="0" sz="4800" u="none" cap="none" strike="noStrike">
              <a:solidFill>
                <a:schemeClr val="dk1"/>
              </a:solidFill>
              <a:latin typeface="Cinzel SemiBold"/>
              <a:ea typeface="Cinzel SemiBold"/>
              <a:cs typeface="Cinzel SemiBold"/>
              <a:sym typeface="Cinzel SemiBold"/>
            </a:endParaRPr>
          </a:p>
          <a:p>
            <a:pPr indent="0" lvl="0" marL="0" marR="0" rtl="0" algn="r">
              <a:lnSpc>
                <a:spcPct val="115000"/>
              </a:lnSpc>
              <a:spcBef>
                <a:spcPts val="0"/>
              </a:spcBef>
              <a:spcAft>
                <a:spcPts val="0"/>
              </a:spcAft>
              <a:buClr>
                <a:srgbClr val="000000"/>
              </a:buClr>
              <a:buSzPts val="1100"/>
              <a:buFont typeface="Arial"/>
              <a:buNone/>
            </a:pPr>
            <a:r>
              <a:rPr lang="en-US" sz="3600">
                <a:solidFill>
                  <a:schemeClr val="dk1"/>
                </a:solidFill>
                <a:latin typeface="Cinzel Medium"/>
                <a:ea typeface="Cinzel Medium"/>
                <a:cs typeface="Cinzel Medium"/>
                <a:sym typeface="Cinzel Medium"/>
              </a:rPr>
              <a:t>CMEA Resource Page</a:t>
            </a:r>
            <a:endParaRPr sz="3600">
              <a:solidFill>
                <a:schemeClr val="dk1"/>
              </a:solidFill>
              <a:latin typeface="Cinzel Medium"/>
              <a:ea typeface="Cinzel Medium"/>
              <a:cs typeface="Cinzel Medium"/>
              <a:sym typeface="Cinzel Medium"/>
            </a:endParaRPr>
          </a:p>
        </p:txBody>
      </p:sp>
      <p:pic>
        <p:nvPicPr>
          <p:cNvPr id="165" name="Google Shape;165;p24"/>
          <p:cNvPicPr preferRelativeResize="0"/>
          <p:nvPr/>
        </p:nvPicPr>
        <p:blipFill rotWithShape="1">
          <a:blip r:embed="rId4">
            <a:alphaModFix/>
          </a:blip>
          <a:srcRect b="89" l="0" r="0" t="89"/>
          <a:stretch/>
        </p:blipFill>
        <p:spPr>
          <a:xfrm>
            <a:off x="297025" y="280899"/>
            <a:ext cx="1612491" cy="2073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Beautify this slide" id="170" name="Google Shape;170;p25"/>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convert into a slide " id="89" name="Google Shape;89;p14"/>
          <p:cNvPicPr preferRelativeResize="0"/>
          <p:nvPr/>
        </p:nvPicPr>
        <p:blipFill rotWithShape="1">
          <a:blip r:embed="rId3">
            <a:alphaModFix/>
          </a:blip>
          <a:srcRect b="7023" l="1037" r="1086" t="-1675"/>
          <a:stretch/>
        </p:blipFill>
        <p:spPr>
          <a:xfrm>
            <a:off x="0" y="0"/>
            <a:ext cx="18288000" cy="96828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Beautify this slide" id="94" name="Google Shape;94;p15"/>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can the bottom footer remain white in color (like original)? " id="99" name="Google Shape;99;p16"/>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Beautify this slide" id="104" name="Google Shape;104;p17"/>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Beautify this slide" id="109" name="Google Shape;109;p18"/>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Beautify this slide" id="114" name="Google Shape;114;p19"/>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961"/>
        </a:solidFill>
      </p:bgPr>
    </p:bg>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3">
            <a:alphaModFix/>
          </a:blip>
          <a:srcRect b="0" l="0" r="0" t="0"/>
          <a:stretch/>
        </p:blipFill>
        <p:spPr>
          <a:xfrm rot="5400000">
            <a:off x="7830975" y="86650"/>
            <a:ext cx="2626050" cy="18288000"/>
          </a:xfrm>
          <a:prstGeom prst="rect">
            <a:avLst/>
          </a:prstGeom>
          <a:noFill/>
          <a:ln>
            <a:noFill/>
          </a:ln>
        </p:spPr>
      </p:pic>
      <p:pic>
        <p:nvPicPr>
          <p:cNvPr id="120" name="Google Shape;120;p20"/>
          <p:cNvPicPr preferRelativeResize="0"/>
          <p:nvPr/>
        </p:nvPicPr>
        <p:blipFill rotWithShape="1">
          <a:blip r:embed="rId4">
            <a:alphaModFix/>
          </a:blip>
          <a:srcRect b="0" l="0" r="0" t="0"/>
          <a:stretch/>
        </p:blipFill>
        <p:spPr>
          <a:xfrm>
            <a:off x="17249775" y="721269"/>
            <a:ext cx="307432" cy="307432"/>
          </a:xfrm>
          <a:prstGeom prst="rect">
            <a:avLst/>
          </a:prstGeom>
          <a:noFill/>
          <a:ln>
            <a:noFill/>
          </a:ln>
        </p:spPr>
      </p:pic>
      <p:pic>
        <p:nvPicPr>
          <p:cNvPr id="121" name="Google Shape;121;p20"/>
          <p:cNvPicPr preferRelativeResize="0"/>
          <p:nvPr/>
        </p:nvPicPr>
        <p:blipFill rotWithShape="1">
          <a:blip r:embed="rId5">
            <a:alphaModFix/>
          </a:blip>
          <a:srcRect b="0" l="0" r="0" t="0"/>
          <a:stretch/>
        </p:blipFill>
        <p:spPr>
          <a:xfrm>
            <a:off x="17731209" y="280893"/>
            <a:ext cx="307431" cy="307431"/>
          </a:xfrm>
          <a:prstGeom prst="rect">
            <a:avLst/>
          </a:prstGeom>
          <a:noFill/>
          <a:ln>
            <a:noFill/>
          </a:ln>
        </p:spPr>
      </p:pic>
      <p:grpSp>
        <p:nvGrpSpPr>
          <p:cNvPr id="122" name="Google Shape;122;p20"/>
          <p:cNvGrpSpPr/>
          <p:nvPr/>
        </p:nvGrpSpPr>
        <p:grpSpPr>
          <a:xfrm>
            <a:off x="-25" y="8865374"/>
            <a:ext cx="9144059" cy="3415047"/>
            <a:chOff x="0" y="0"/>
            <a:chExt cx="2408296" cy="812700"/>
          </a:xfrm>
        </p:grpSpPr>
        <p:sp>
          <p:nvSpPr>
            <p:cNvPr id="123" name="Google Shape;123;p20"/>
            <p:cNvSpPr/>
            <p:nvPr/>
          </p:nvSpPr>
          <p:spPr>
            <a:xfrm>
              <a:off x="0" y="0"/>
              <a:ext cx="2408296" cy="485303"/>
            </a:xfrm>
            <a:custGeom>
              <a:rect b="b" l="l" r="r" t="t"/>
              <a:pathLst>
                <a:path extrusionOk="0" h="485303" w="2408296">
                  <a:moveTo>
                    <a:pt x="0" y="0"/>
                  </a:moveTo>
                  <a:lnTo>
                    <a:pt x="2408296" y="0"/>
                  </a:lnTo>
                  <a:lnTo>
                    <a:pt x="2408296" y="485303"/>
                  </a:lnTo>
                  <a:lnTo>
                    <a:pt x="0" y="485303"/>
                  </a:lnTo>
                  <a:close/>
                </a:path>
              </a:pathLst>
            </a:custGeom>
            <a:solidFill>
              <a:srgbClr val="F9F9F9"/>
            </a:solidFill>
            <a:ln>
              <a:noFill/>
            </a:ln>
          </p:spPr>
        </p:sp>
        <p:sp>
          <p:nvSpPr>
            <p:cNvPr id="124" name="Google Shape;124;p2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3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25" name="Google Shape;125;p20"/>
          <p:cNvPicPr preferRelativeResize="0"/>
          <p:nvPr/>
        </p:nvPicPr>
        <p:blipFill rotWithShape="1">
          <a:blip r:embed="rId6">
            <a:alphaModFix/>
          </a:blip>
          <a:srcRect b="0" l="0" r="0" t="0"/>
          <a:stretch/>
        </p:blipFill>
        <p:spPr>
          <a:xfrm>
            <a:off x="9144000" y="8848225"/>
            <a:ext cx="9144002" cy="1771650"/>
          </a:xfrm>
          <a:prstGeom prst="rect">
            <a:avLst/>
          </a:prstGeom>
          <a:noFill/>
          <a:ln>
            <a:noFill/>
          </a:ln>
        </p:spPr>
      </p:pic>
      <p:pic>
        <p:nvPicPr>
          <p:cNvPr id="126" name="Google Shape;126;p20"/>
          <p:cNvPicPr preferRelativeResize="0"/>
          <p:nvPr/>
        </p:nvPicPr>
        <p:blipFill rotWithShape="1">
          <a:blip r:embed="rId7">
            <a:alphaModFix/>
          </a:blip>
          <a:srcRect b="89" l="0" r="0" t="89"/>
          <a:stretch/>
        </p:blipFill>
        <p:spPr>
          <a:xfrm>
            <a:off x="297025" y="280899"/>
            <a:ext cx="1612491" cy="2073201"/>
          </a:xfrm>
          <a:prstGeom prst="rect">
            <a:avLst/>
          </a:prstGeom>
          <a:noFill/>
          <a:ln>
            <a:noFill/>
          </a:ln>
        </p:spPr>
      </p:pic>
      <p:sp>
        <p:nvSpPr>
          <p:cNvPr id="127" name="Google Shape;127;p20"/>
          <p:cNvSpPr txBox="1"/>
          <p:nvPr/>
        </p:nvSpPr>
        <p:spPr>
          <a:xfrm>
            <a:off x="2453250" y="1366750"/>
            <a:ext cx="13381500" cy="61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latin typeface="Calibri"/>
                <a:ea typeface="Calibri"/>
                <a:cs typeface="Calibri"/>
                <a:sym typeface="Calibri"/>
              </a:rPr>
              <a:t>My primary standing concern is that AMS (Prop 28) funds may have been used to supplant rather than supplement existing arts and music funding. There is concern that Prop 28 funds have been applied toward covering current arts and music teaching positions that were previously supported through the general fund, rather than expanding or enhancing programs as intended by the legislation.</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rPr lang="en-US" sz="3000">
                <a:solidFill>
                  <a:schemeClr val="lt1"/>
                </a:solidFill>
                <a:latin typeface="Calibri"/>
                <a:ea typeface="Calibri"/>
                <a:cs typeface="Calibri"/>
                <a:sym typeface="Calibri"/>
              </a:rPr>
              <a:t>Additionally, there appears to be limited transparency and clarity at the site level regarding funding sources, staffing classifications, and how Prop 28 allocations were implemented. Without clear communication or an external audit, it is difficult for site educators to verify compliance with the supplement-not-supplant requirement or to understand how these funds have tangibly increased access, staffing, or resources for students. Greater transparency and accountability would help address these concerns and build trust in the implementation of Prop 28 funding.</a:t>
            </a:r>
            <a:endParaRPr sz="3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please remove bullet pt from header Administrative Roadblocks and confusion" id="132" name="Google Shape;132;p21"/>
          <p:cNvPicPr preferRelativeResize="0"/>
          <p:nvPr/>
        </p:nvPicPr>
        <p:blipFill>
          <a:blip r:embed="rId3">
            <a:alphaModFix/>
          </a:blip>
          <a:stretch>
            <a:fillRect/>
          </a:stretch>
        </p:blipFill>
        <p:spPr>
          <a:xfrm>
            <a:off x="-71438" y="0"/>
            <a:ext cx="18430875" cy="1028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