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Fjalla One" panose="02000506040000020004" pitchFamily="2" charset="0"/>
      <p:regular r:id="rId14"/>
    </p:embeddedFont>
    <p:embeddedFont>
      <p:font typeface="Helvetica Neue" panose="020B0604020202020204" charset="0"/>
      <p:regular r:id="rId15"/>
      <p:bold r:id="rId16"/>
      <p:italic r:id="rId17"/>
      <p:boldItalic r:id="rId18"/>
    </p:embeddedFont>
    <p:embeddedFont>
      <p:font typeface="Helvetica Neue Light"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bc1812b5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bc1812b5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endParaRPr>
              <a:solidFill>
                <a:schemeClr val="dk1"/>
              </a:solidFill>
              <a:highlight>
                <a:srgbClr val="FFFFFF"/>
              </a:highlight>
            </a:endParaRPr>
          </a:p>
          <a:p>
            <a:pPr marL="0" lvl="0" indent="0" algn="l" rtl="0">
              <a:lnSpc>
                <a:spcPct val="115000"/>
              </a:lnSpc>
              <a:spcBef>
                <a:spcPts val="1200"/>
              </a:spcBef>
              <a:spcAft>
                <a:spcPts val="1200"/>
              </a:spcAft>
              <a:buNone/>
            </a:pP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bc1812b550_0_19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3bc1812b550_0_19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bc1812b550_0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3bc1812b550_0_14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bc1812b550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bc1812b55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br>
              <a:rPr lang="en">
                <a:solidFill>
                  <a:schemeClr val="dk1"/>
                </a:solidFill>
              </a:rPr>
            </a:b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bc1812b550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3bc1812b550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bc1812b550_0_1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3bc1812b550_0_14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bc1812b550_0_1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 LEA has a 3-year strategic plan to align financial resources with local educational goals to achieve positive student outcomes. Of the LCAP priorities, the three that align the most include Pupil Engagement, School Climate and Pupil Achievement. By writing arts programs into your LCAP, a school can ensure alignment with district education goals. </a:t>
            </a:r>
            <a:endParaRPr/>
          </a:p>
        </p:txBody>
      </p:sp>
      <p:sp>
        <p:nvSpPr>
          <p:cNvPr id="125" name="Google Shape;125;g3bc1812b550_0_11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bc1812b550_0_16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bc1812b550_0_1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115000"/>
              </a:lnSpc>
              <a:spcBef>
                <a:spcPts val="1200"/>
              </a:spcBef>
              <a:spcAft>
                <a:spcPts val="120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bc1812b550_0_1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bc1812b550_0_1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solidFill>
                  <a:schemeClr val="dk1"/>
                </a:solidFill>
              </a:rPr>
              <a:t>What Prop 28 Does</a:t>
            </a:r>
            <a:endParaRPr b="1">
              <a:solidFill>
                <a:schemeClr val="dk1"/>
              </a:solidFill>
            </a:endParaRPr>
          </a:p>
          <a:p>
            <a:pPr marL="914400" lvl="1" indent="-298450" algn="l" rtl="0">
              <a:lnSpc>
                <a:spcPct val="115000"/>
              </a:lnSpc>
              <a:spcBef>
                <a:spcPts val="1200"/>
              </a:spcBef>
              <a:spcAft>
                <a:spcPts val="0"/>
              </a:spcAft>
              <a:buClr>
                <a:schemeClr val="dk1"/>
              </a:buClr>
              <a:buSzPts val="1100"/>
              <a:buChar char="○"/>
            </a:pPr>
            <a:r>
              <a:rPr lang="en">
                <a:solidFill>
                  <a:schemeClr val="dk1"/>
                </a:solidFill>
              </a:rPr>
              <a:t>Summary of the legislation and voter-approved funding for arts and music education.</a:t>
            </a:r>
            <a:br>
              <a:rPr lang="en">
                <a:solidFill>
                  <a:schemeClr val="dk1"/>
                </a:solidFill>
              </a:rPr>
            </a:br>
            <a:r>
              <a:rPr lang="en">
                <a:solidFill>
                  <a:schemeClr val="dk1"/>
                </a:solidFill>
              </a:rPr>
              <a:t>Highlight: $1 billion annually dedicated to arts and music programs statewide.</a:t>
            </a:r>
            <a:endParaRPr>
              <a:solidFill>
                <a:schemeClr val="dk1"/>
              </a:solidFill>
            </a:endParaRPr>
          </a:p>
          <a:p>
            <a:pPr marL="0" lvl="0" indent="0" algn="l" rtl="0">
              <a:lnSpc>
                <a:spcPct val="115000"/>
              </a:lnSpc>
              <a:spcBef>
                <a:spcPts val="1200"/>
              </a:spcBef>
              <a:spcAft>
                <a:spcPts val="0"/>
              </a:spcAft>
              <a:buNone/>
            </a:pPr>
            <a:r>
              <a:rPr lang="en" b="1">
                <a:solidFill>
                  <a:schemeClr val="dk1"/>
                </a:solidFill>
              </a:rPr>
              <a:t>Purpose and Promise</a:t>
            </a:r>
            <a:endParaRPr b="1">
              <a:solidFill>
                <a:schemeClr val="dk1"/>
              </a:solidFill>
            </a:endParaRPr>
          </a:p>
          <a:p>
            <a:pPr marL="914400" lvl="1" indent="-298450" algn="l" rtl="0">
              <a:lnSpc>
                <a:spcPct val="115000"/>
              </a:lnSpc>
              <a:spcBef>
                <a:spcPts val="1200"/>
              </a:spcBef>
              <a:spcAft>
                <a:spcPts val="0"/>
              </a:spcAft>
              <a:buClr>
                <a:schemeClr val="dk1"/>
              </a:buClr>
              <a:buSzPts val="1100"/>
              <a:buChar char="○"/>
            </a:pPr>
            <a:r>
              <a:rPr lang="en">
                <a:solidFill>
                  <a:schemeClr val="dk1"/>
                </a:solidFill>
              </a:rPr>
              <a:t>Designed to expand access, not replace existing funding.</a:t>
            </a:r>
            <a:br>
              <a:rPr lang="en">
                <a:solidFill>
                  <a:schemeClr val="dk1"/>
                </a:solidFill>
              </a:rPr>
            </a:br>
            <a:r>
              <a:rPr lang="en">
                <a:solidFill>
                  <a:schemeClr val="dk1"/>
                </a:solidFill>
              </a:rPr>
              <a:t>Emphasize the law’s focus on </a:t>
            </a:r>
            <a:r>
              <a:rPr lang="en" b="1">
                <a:solidFill>
                  <a:schemeClr val="dk1"/>
                </a:solidFill>
              </a:rPr>
              <a:t>equity, creativity, and opportunity</a:t>
            </a:r>
            <a:r>
              <a:rPr lang="en">
                <a:solidFill>
                  <a:schemeClr val="dk1"/>
                </a:solidFill>
              </a:rPr>
              <a:t> for every child.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bc1812b550_0_19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3bc1812b550_0_19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bc1812b550_0_18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3bc1812b550_0_18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2">
  <p:cSld name="TITLE_3">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2" name="Google Shape;52;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7" name="Google Shape;57;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60"/>
        <p:cNvGrpSpPr/>
        <p:nvPr/>
      </p:nvGrpSpPr>
      <p:grpSpPr>
        <a:xfrm>
          <a:off x="0" y="0"/>
          <a:ext cx="0" cy="0"/>
          <a:chOff x="0" y="0"/>
          <a:chExt cx="0" cy="0"/>
        </a:xfrm>
      </p:grpSpPr>
      <p:sp>
        <p:nvSpPr>
          <p:cNvPr id="61" name="Google Shape;61;p15"/>
          <p:cNvSpPr/>
          <p:nvPr/>
        </p:nvSpPr>
        <p:spPr>
          <a:xfrm>
            <a:off x="-19625" y="-420400"/>
            <a:ext cx="4678500" cy="1026300"/>
          </a:xfrm>
          <a:prstGeom prst="rect">
            <a:avLst/>
          </a:prstGeom>
          <a:solidFill>
            <a:srgbClr val="A9248C"/>
          </a:solidFill>
          <a:ln w="9525" cap="flat" cmpd="sng">
            <a:solidFill>
              <a:srgbClr val="A9248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15"/>
          <p:cNvSpPr/>
          <p:nvPr/>
        </p:nvSpPr>
        <p:spPr>
          <a:xfrm>
            <a:off x="4777325" y="-420412"/>
            <a:ext cx="989400" cy="1026300"/>
          </a:xfrm>
          <a:prstGeom prst="rtTriangle">
            <a:avLst/>
          </a:prstGeom>
          <a:solidFill>
            <a:srgbClr val="4E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 name="Google Shape;63;p15"/>
          <p:cNvSpPr/>
          <p:nvPr/>
        </p:nvSpPr>
        <p:spPr>
          <a:xfrm rot="10800000">
            <a:off x="4777325" y="-420412"/>
            <a:ext cx="989400" cy="1026300"/>
          </a:xfrm>
          <a:prstGeom prst="rtTriangle">
            <a:avLst/>
          </a:prstGeom>
          <a:solidFill>
            <a:srgbClr val="41B2B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 name="Google Shape;64;p15"/>
          <p:cNvSpPr/>
          <p:nvPr/>
        </p:nvSpPr>
        <p:spPr>
          <a:xfrm rot="-5400000">
            <a:off x="5903475" y="-401937"/>
            <a:ext cx="989400" cy="1026300"/>
          </a:xfrm>
          <a:prstGeom prst="rtTriangle">
            <a:avLst/>
          </a:prstGeom>
          <a:solidFill>
            <a:srgbClr val="F482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 name="Google Shape;65;p15"/>
          <p:cNvSpPr/>
          <p:nvPr/>
        </p:nvSpPr>
        <p:spPr>
          <a:xfrm rot="5400000">
            <a:off x="5903475" y="-401937"/>
            <a:ext cx="989400" cy="1026300"/>
          </a:xfrm>
          <a:prstGeom prst="rtTriangle">
            <a:avLst/>
          </a:prstGeom>
          <a:solidFill>
            <a:srgbClr val="F8BB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 name="Google Shape;66;p15"/>
          <p:cNvSpPr/>
          <p:nvPr/>
        </p:nvSpPr>
        <p:spPr>
          <a:xfrm>
            <a:off x="7029625" y="-420412"/>
            <a:ext cx="989400" cy="1026300"/>
          </a:xfrm>
          <a:prstGeom prst="rtTriangle">
            <a:avLst/>
          </a:prstGeom>
          <a:solidFill>
            <a:srgbClr val="4EB7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 name="Google Shape;67;p15"/>
          <p:cNvSpPr/>
          <p:nvPr/>
        </p:nvSpPr>
        <p:spPr>
          <a:xfrm rot="10800000">
            <a:off x="7029625" y="-420412"/>
            <a:ext cx="989400" cy="1026300"/>
          </a:xfrm>
          <a:prstGeom prst="rtTriangle">
            <a:avLst/>
          </a:prstGeom>
          <a:solidFill>
            <a:srgbClr val="90CA6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 name="Google Shape;68;p15"/>
          <p:cNvSpPr/>
          <p:nvPr/>
        </p:nvSpPr>
        <p:spPr>
          <a:xfrm rot="-5400000">
            <a:off x="8155775" y="-420412"/>
            <a:ext cx="989400" cy="1026300"/>
          </a:xfrm>
          <a:prstGeom prst="rtTriangle">
            <a:avLst/>
          </a:prstGeom>
          <a:solidFill>
            <a:srgbClr val="2265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69;p15"/>
          <p:cNvSpPr/>
          <p:nvPr/>
        </p:nvSpPr>
        <p:spPr>
          <a:xfrm rot="5400000">
            <a:off x="8155775" y="-420412"/>
            <a:ext cx="989400" cy="1026300"/>
          </a:xfrm>
          <a:prstGeom prst="rtTriangle">
            <a:avLst/>
          </a:prstGeom>
          <a:solidFill>
            <a:srgbClr val="3FACE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Body 1 1">
  <p:cSld name="CUSTOM_1_1_1">
    <p:spTree>
      <p:nvGrpSpPr>
        <p:cNvPr id="1" name="Shape 70"/>
        <p:cNvGrpSpPr/>
        <p:nvPr/>
      </p:nvGrpSpPr>
      <p:grpSpPr>
        <a:xfrm>
          <a:off x="0" y="0"/>
          <a:ext cx="0" cy="0"/>
          <a:chOff x="0" y="0"/>
          <a:chExt cx="0" cy="0"/>
        </a:xfrm>
      </p:grpSpPr>
      <p:sp>
        <p:nvSpPr>
          <p:cNvPr id="71" name="Google Shape;71;p16"/>
          <p:cNvSpPr/>
          <p:nvPr/>
        </p:nvSpPr>
        <p:spPr>
          <a:xfrm>
            <a:off x="-249250" y="-131600"/>
            <a:ext cx="1067100" cy="537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 name="Google Shape;72;p16"/>
          <p:cNvSpPr txBox="1">
            <a:spLocks noGrp="1"/>
          </p:cNvSpPr>
          <p:nvPr>
            <p:ph type="ctrTitle"/>
          </p:nvPr>
        </p:nvSpPr>
        <p:spPr>
          <a:xfrm>
            <a:off x="1086375" y="237625"/>
            <a:ext cx="4502700" cy="488100"/>
          </a:xfrm>
          <a:prstGeom prst="rect">
            <a:avLst/>
          </a:prstGeom>
        </p:spPr>
        <p:txBody>
          <a:bodyPr spcFirstLastPara="1" wrap="square" lIns="71125" tIns="71125" rIns="71125" bIns="71125" anchor="b" anchorCtr="0">
            <a:normAutofit/>
          </a:bodyPr>
          <a:lstStyle>
            <a:lvl1pPr lvl="0">
              <a:spcBef>
                <a:spcPts val="0"/>
              </a:spcBef>
              <a:spcAft>
                <a:spcPts val="0"/>
              </a:spcAft>
              <a:buSzPts val="2756"/>
              <a:buNone/>
              <a:defRPr sz="2755"/>
            </a:lvl1pPr>
            <a:lvl2pPr lvl="1" algn="ctr">
              <a:spcBef>
                <a:spcPts val="0"/>
              </a:spcBef>
              <a:spcAft>
                <a:spcPts val="0"/>
              </a:spcAft>
              <a:buSzPts val="2956"/>
              <a:buNone/>
              <a:defRPr sz="2955"/>
            </a:lvl2pPr>
            <a:lvl3pPr lvl="2" algn="ctr">
              <a:spcBef>
                <a:spcPts val="0"/>
              </a:spcBef>
              <a:spcAft>
                <a:spcPts val="0"/>
              </a:spcAft>
              <a:buSzPts val="2956"/>
              <a:buNone/>
              <a:defRPr sz="2955"/>
            </a:lvl3pPr>
            <a:lvl4pPr lvl="3" algn="ctr">
              <a:spcBef>
                <a:spcPts val="0"/>
              </a:spcBef>
              <a:spcAft>
                <a:spcPts val="0"/>
              </a:spcAft>
              <a:buSzPts val="2956"/>
              <a:buNone/>
              <a:defRPr sz="2955"/>
            </a:lvl4pPr>
            <a:lvl5pPr lvl="4" algn="ctr">
              <a:spcBef>
                <a:spcPts val="0"/>
              </a:spcBef>
              <a:spcAft>
                <a:spcPts val="0"/>
              </a:spcAft>
              <a:buSzPts val="2956"/>
              <a:buNone/>
              <a:defRPr sz="2955"/>
            </a:lvl5pPr>
            <a:lvl6pPr lvl="5" algn="ctr">
              <a:spcBef>
                <a:spcPts val="0"/>
              </a:spcBef>
              <a:spcAft>
                <a:spcPts val="0"/>
              </a:spcAft>
              <a:buSzPts val="2956"/>
              <a:buNone/>
              <a:defRPr sz="2955"/>
            </a:lvl6pPr>
            <a:lvl7pPr lvl="6" algn="ctr">
              <a:spcBef>
                <a:spcPts val="0"/>
              </a:spcBef>
              <a:spcAft>
                <a:spcPts val="0"/>
              </a:spcAft>
              <a:buSzPts val="2956"/>
              <a:buNone/>
              <a:defRPr sz="2955"/>
            </a:lvl7pPr>
            <a:lvl8pPr lvl="7" algn="ctr">
              <a:spcBef>
                <a:spcPts val="0"/>
              </a:spcBef>
              <a:spcAft>
                <a:spcPts val="0"/>
              </a:spcAft>
              <a:buSzPts val="2956"/>
              <a:buNone/>
              <a:defRPr sz="2955"/>
            </a:lvl8pPr>
            <a:lvl9pPr lvl="8" algn="ctr">
              <a:spcBef>
                <a:spcPts val="0"/>
              </a:spcBef>
              <a:spcAft>
                <a:spcPts val="0"/>
              </a:spcAft>
              <a:buSzPts val="2956"/>
              <a:buNone/>
              <a:defRPr sz="2955"/>
            </a:lvl9pPr>
          </a:lstStyle>
          <a:p>
            <a:endParaRPr/>
          </a:p>
        </p:txBody>
      </p:sp>
      <p:sp>
        <p:nvSpPr>
          <p:cNvPr id="73" name="Google Shape;73;p16"/>
          <p:cNvSpPr txBox="1">
            <a:spLocks noGrp="1"/>
          </p:cNvSpPr>
          <p:nvPr>
            <p:ph type="ctrTitle" idx="2"/>
          </p:nvPr>
        </p:nvSpPr>
        <p:spPr>
          <a:xfrm>
            <a:off x="1177868" y="725724"/>
            <a:ext cx="3677400" cy="488100"/>
          </a:xfrm>
          <a:prstGeom prst="rect">
            <a:avLst/>
          </a:prstGeom>
        </p:spPr>
        <p:txBody>
          <a:bodyPr spcFirstLastPara="1" wrap="square" lIns="71125" tIns="71125" rIns="71125" bIns="71125" anchor="b" anchorCtr="0">
            <a:spAutoFit/>
          </a:bodyPr>
          <a:lstStyle>
            <a:lvl1pPr lvl="0">
              <a:spcBef>
                <a:spcPts val="0"/>
              </a:spcBef>
              <a:spcAft>
                <a:spcPts val="0"/>
              </a:spcAft>
              <a:buClr>
                <a:srgbClr val="666666"/>
              </a:buClr>
              <a:buSzPts val="1400"/>
              <a:buNone/>
              <a:defRPr sz="1400">
                <a:solidFill>
                  <a:srgbClr val="666666"/>
                </a:solidFill>
              </a:defRPr>
            </a:lvl1pPr>
            <a:lvl2pPr lvl="1" algn="ctr">
              <a:spcBef>
                <a:spcPts val="0"/>
              </a:spcBef>
              <a:spcAft>
                <a:spcPts val="0"/>
              </a:spcAft>
              <a:buClr>
                <a:srgbClr val="666666"/>
              </a:buClr>
              <a:buSzPts val="3034"/>
              <a:buNone/>
              <a:defRPr sz="3033">
                <a:solidFill>
                  <a:srgbClr val="666666"/>
                </a:solidFill>
              </a:defRPr>
            </a:lvl2pPr>
            <a:lvl3pPr lvl="2" algn="ctr">
              <a:spcBef>
                <a:spcPts val="0"/>
              </a:spcBef>
              <a:spcAft>
                <a:spcPts val="0"/>
              </a:spcAft>
              <a:buClr>
                <a:srgbClr val="666666"/>
              </a:buClr>
              <a:buSzPts val="3034"/>
              <a:buNone/>
              <a:defRPr sz="3033">
                <a:solidFill>
                  <a:srgbClr val="666666"/>
                </a:solidFill>
              </a:defRPr>
            </a:lvl3pPr>
            <a:lvl4pPr lvl="3" algn="ctr">
              <a:spcBef>
                <a:spcPts val="0"/>
              </a:spcBef>
              <a:spcAft>
                <a:spcPts val="0"/>
              </a:spcAft>
              <a:buClr>
                <a:srgbClr val="666666"/>
              </a:buClr>
              <a:buSzPts val="3034"/>
              <a:buNone/>
              <a:defRPr sz="3033">
                <a:solidFill>
                  <a:srgbClr val="666666"/>
                </a:solidFill>
              </a:defRPr>
            </a:lvl4pPr>
            <a:lvl5pPr lvl="4" algn="ctr">
              <a:spcBef>
                <a:spcPts val="0"/>
              </a:spcBef>
              <a:spcAft>
                <a:spcPts val="0"/>
              </a:spcAft>
              <a:buClr>
                <a:srgbClr val="666666"/>
              </a:buClr>
              <a:buSzPts val="3034"/>
              <a:buNone/>
              <a:defRPr sz="3033">
                <a:solidFill>
                  <a:srgbClr val="666666"/>
                </a:solidFill>
              </a:defRPr>
            </a:lvl5pPr>
            <a:lvl6pPr lvl="5" algn="ctr">
              <a:spcBef>
                <a:spcPts val="0"/>
              </a:spcBef>
              <a:spcAft>
                <a:spcPts val="0"/>
              </a:spcAft>
              <a:buClr>
                <a:srgbClr val="666666"/>
              </a:buClr>
              <a:buSzPts val="3034"/>
              <a:buNone/>
              <a:defRPr sz="3033">
                <a:solidFill>
                  <a:srgbClr val="666666"/>
                </a:solidFill>
              </a:defRPr>
            </a:lvl6pPr>
            <a:lvl7pPr lvl="6" algn="ctr">
              <a:spcBef>
                <a:spcPts val="0"/>
              </a:spcBef>
              <a:spcAft>
                <a:spcPts val="0"/>
              </a:spcAft>
              <a:buClr>
                <a:srgbClr val="666666"/>
              </a:buClr>
              <a:buSzPts val="3034"/>
              <a:buNone/>
              <a:defRPr sz="3033">
                <a:solidFill>
                  <a:srgbClr val="666666"/>
                </a:solidFill>
              </a:defRPr>
            </a:lvl7pPr>
            <a:lvl8pPr lvl="7" algn="ctr">
              <a:spcBef>
                <a:spcPts val="0"/>
              </a:spcBef>
              <a:spcAft>
                <a:spcPts val="0"/>
              </a:spcAft>
              <a:buClr>
                <a:srgbClr val="666666"/>
              </a:buClr>
              <a:buSzPts val="3034"/>
              <a:buNone/>
              <a:defRPr sz="3033">
                <a:solidFill>
                  <a:srgbClr val="666666"/>
                </a:solidFill>
              </a:defRPr>
            </a:lvl8pPr>
            <a:lvl9pPr lvl="8" algn="ctr">
              <a:spcBef>
                <a:spcPts val="0"/>
              </a:spcBef>
              <a:spcAft>
                <a:spcPts val="0"/>
              </a:spcAft>
              <a:buClr>
                <a:srgbClr val="666666"/>
              </a:buClr>
              <a:buSzPts val="3034"/>
              <a:buNone/>
              <a:defRPr sz="3033">
                <a:solidFill>
                  <a:srgbClr val="666666"/>
                </a:solidFill>
              </a:defRPr>
            </a:lvl9pPr>
          </a:lstStyle>
          <a:p>
            <a:endParaRPr/>
          </a:p>
        </p:txBody>
      </p:sp>
      <p:sp>
        <p:nvSpPr>
          <p:cNvPr id="74" name="Google Shape;74;p16"/>
          <p:cNvSpPr>
            <a:spLocks noGrp="1"/>
          </p:cNvSpPr>
          <p:nvPr>
            <p:ph type="pic" idx="3"/>
          </p:nvPr>
        </p:nvSpPr>
        <p:spPr>
          <a:xfrm>
            <a:off x="5979600" y="25"/>
            <a:ext cx="3164400" cy="5143500"/>
          </a:xfrm>
          <a:prstGeom prst="rect">
            <a:avLst/>
          </a:prstGeom>
          <a:noFill/>
          <a:ln>
            <a:noFill/>
          </a:ln>
        </p:spPr>
      </p:sp>
      <p:sp>
        <p:nvSpPr>
          <p:cNvPr id="75" name="Google Shape;75;p16"/>
          <p:cNvSpPr/>
          <p:nvPr/>
        </p:nvSpPr>
        <p:spPr>
          <a:xfrm rot="5400000" flipH="1">
            <a:off x="-407750" y="4075562"/>
            <a:ext cx="1479000" cy="751200"/>
          </a:xfrm>
          <a:prstGeom prst="rect">
            <a:avLst/>
          </a:prstGeom>
          <a:solidFill>
            <a:srgbClr val="A9248C"/>
          </a:solidFill>
          <a:ln w="6975" cap="flat" cmpd="sng">
            <a:solidFill>
              <a:srgbClr val="A9248C"/>
            </a:solidFill>
            <a:prstDash val="solid"/>
            <a:round/>
            <a:headEnd type="none" w="sm" len="sm"/>
            <a:tailEnd type="none" w="sm" len="sm"/>
          </a:ln>
        </p:spPr>
        <p:txBody>
          <a:bodyPr spcFirstLastPara="1" wrap="square" lIns="66925" tIns="66925" rIns="66925" bIns="66925" anchor="ctr" anchorCtr="0">
            <a:noAutofit/>
          </a:bodyPr>
          <a:lstStyle/>
          <a:p>
            <a:pPr marL="0" lvl="0" indent="0" algn="ctr" rtl="0">
              <a:spcBef>
                <a:spcPts val="0"/>
              </a:spcBef>
              <a:spcAft>
                <a:spcPts val="0"/>
              </a:spcAft>
              <a:buNone/>
            </a:pPr>
            <a:endParaRPr sz="1024"/>
          </a:p>
        </p:txBody>
      </p:sp>
      <p:sp>
        <p:nvSpPr>
          <p:cNvPr id="76" name="Google Shape;76;p16"/>
          <p:cNvSpPr/>
          <p:nvPr/>
        </p:nvSpPr>
        <p:spPr>
          <a:xfrm rot="5400000" flipH="1">
            <a:off x="-30350" y="2887118"/>
            <a:ext cx="724200" cy="751200"/>
          </a:xfrm>
          <a:prstGeom prst="rtTriangle">
            <a:avLst/>
          </a:prstGeom>
          <a:solidFill>
            <a:srgbClr val="4EC5D6"/>
          </a:solidFill>
          <a:ln>
            <a:noFill/>
          </a:ln>
        </p:spPr>
        <p:txBody>
          <a:bodyPr spcFirstLastPara="1" wrap="square" lIns="66925" tIns="66925" rIns="66925" bIns="66925" anchor="ctr" anchorCtr="0">
            <a:noAutofit/>
          </a:bodyPr>
          <a:lstStyle/>
          <a:p>
            <a:pPr marL="0" lvl="0" indent="0" algn="ctr" rtl="0">
              <a:spcBef>
                <a:spcPts val="0"/>
              </a:spcBef>
              <a:spcAft>
                <a:spcPts val="0"/>
              </a:spcAft>
              <a:buNone/>
            </a:pPr>
            <a:endParaRPr sz="1024"/>
          </a:p>
        </p:txBody>
      </p:sp>
      <p:sp>
        <p:nvSpPr>
          <p:cNvPr id="77" name="Google Shape;77;p16"/>
          <p:cNvSpPr/>
          <p:nvPr/>
        </p:nvSpPr>
        <p:spPr>
          <a:xfrm rot="-5400000" flipH="1">
            <a:off x="-30350" y="2887046"/>
            <a:ext cx="724200" cy="751200"/>
          </a:xfrm>
          <a:prstGeom prst="rtTriangle">
            <a:avLst/>
          </a:prstGeom>
          <a:solidFill>
            <a:srgbClr val="41B2B5"/>
          </a:solidFill>
          <a:ln>
            <a:noFill/>
          </a:ln>
        </p:spPr>
        <p:txBody>
          <a:bodyPr spcFirstLastPara="1" wrap="square" lIns="66925" tIns="66925" rIns="66925" bIns="66925" anchor="ctr" anchorCtr="0">
            <a:noAutofit/>
          </a:bodyPr>
          <a:lstStyle/>
          <a:p>
            <a:pPr marL="0" lvl="0" indent="0" algn="ctr" rtl="0">
              <a:spcBef>
                <a:spcPts val="0"/>
              </a:spcBef>
              <a:spcAft>
                <a:spcPts val="0"/>
              </a:spcAft>
              <a:buNone/>
            </a:pPr>
            <a:endParaRPr sz="1024"/>
          </a:p>
        </p:txBody>
      </p:sp>
      <p:sp>
        <p:nvSpPr>
          <p:cNvPr id="78" name="Google Shape;78;p16"/>
          <p:cNvSpPr/>
          <p:nvPr/>
        </p:nvSpPr>
        <p:spPr>
          <a:xfrm rot="10800000" flipH="1">
            <a:off x="-16850" y="2062747"/>
            <a:ext cx="724200" cy="751200"/>
          </a:xfrm>
          <a:prstGeom prst="rtTriangle">
            <a:avLst/>
          </a:prstGeom>
          <a:solidFill>
            <a:srgbClr val="F48220"/>
          </a:solidFill>
          <a:ln>
            <a:noFill/>
          </a:ln>
        </p:spPr>
        <p:txBody>
          <a:bodyPr spcFirstLastPara="1" wrap="square" lIns="66925" tIns="66925" rIns="66925" bIns="66925" anchor="ctr" anchorCtr="0">
            <a:noAutofit/>
          </a:bodyPr>
          <a:lstStyle/>
          <a:p>
            <a:pPr marL="0" lvl="0" indent="0" algn="ctr" rtl="0">
              <a:spcBef>
                <a:spcPts val="0"/>
              </a:spcBef>
              <a:spcAft>
                <a:spcPts val="0"/>
              </a:spcAft>
              <a:buNone/>
            </a:pPr>
            <a:endParaRPr sz="1024"/>
          </a:p>
        </p:txBody>
      </p:sp>
      <p:sp>
        <p:nvSpPr>
          <p:cNvPr id="79" name="Google Shape;79;p16"/>
          <p:cNvSpPr/>
          <p:nvPr/>
        </p:nvSpPr>
        <p:spPr>
          <a:xfrm flipH="1">
            <a:off x="-16850" y="2062664"/>
            <a:ext cx="724200" cy="751200"/>
          </a:xfrm>
          <a:prstGeom prst="rtTriangle">
            <a:avLst/>
          </a:prstGeom>
          <a:solidFill>
            <a:srgbClr val="F8BB35"/>
          </a:solidFill>
          <a:ln>
            <a:noFill/>
          </a:ln>
        </p:spPr>
        <p:txBody>
          <a:bodyPr spcFirstLastPara="1" wrap="square" lIns="66925" tIns="66925" rIns="66925" bIns="66925" anchor="ctr" anchorCtr="0">
            <a:noAutofit/>
          </a:bodyPr>
          <a:lstStyle/>
          <a:p>
            <a:pPr marL="0" lvl="0" indent="0" algn="ctr" rtl="0">
              <a:spcBef>
                <a:spcPts val="0"/>
              </a:spcBef>
              <a:spcAft>
                <a:spcPts val="0"/>
              </a:spcAft>
              <a:buNone/>
            </a:pPr>
            <a:endParaRPr sz="1024"/>
          </a:p>
        </p:txBody>
      </p:sp>
      <p:sp>
        <p:nvSpPr>
          <p:cNvPr id="80" name="Google Shape;80;p16"/>
          <p:cNvSpPr/>
          <p:nvPr/>
        </p:nvSpPr>
        <p:spPr>
          <a:xfrm rot="5400000" flipH="1">
            <a:off x="-30350" y="1238439"/>
            <a:ext cx="724200" cy="751200"/>
          </a:xfrm>
          <a:prstGeom prst="rtTriangle">
            <a:avLst/>
          </a:prstGeom>
          <a:solidFill>
            <a:srgbClr val="4EB748"/>
          </a:solidFill>
          <a:ln>
            <a:noFill/>
          </a:ln>
        </p:spPr>
        <p:txBody>
          <a:bodyPr spcFirstLastPara="1" wrap="square" lIns="66925" tIns="66925" rIns="66925" bIns="66925" anchor="ctr" anchorCtr="0">
            <a:noAutofit/>
          </a:bodyPr>
          <a:lstStyle/>
          <a:p>
            <a:pPr marL="0" lvl="0" indent="0" algn="ctr" rtl="0">
              <a:spcBef>
                <a:spcPts val="0"/>
              </a:spcBef>
              <a:spcAft>
                <a:spcPts val="0"/>
              </a:spcAft>
              <a:buNone/>
            </a:pPr>
            <a:endParaRPr sz="1024"/>
          </a:p>
        </p:txBody>
      </p:sp>
      <p:sp>
        <p:nvSpPr>
          <p:cNvPr id="81" name="Google Shape;81;p16"/>
          <p:cNvSpPr/>
          <p:nvPr/>
        </p:nvSpPr>
        <p:spPr>
          <a:xfrm rot="-5400000" flipH="1">
            <a:off x="-30350" y="1238368"/>
            <a:ext cx="724200" cy="751200"/>
          </a:xfrm>
          <a:prstGeom prst="rtTriangle">
            <a:avLst/>
          </a:prstGeom>
          <a:solidFill>
            <a:srgbClr val="90CA6F"/>
          </a:solidFill>
          <a:ln>
            <a:noFill/>
          </a:ln>
        </p:spPr>
        <p:txBody>
          <a:bodyPr spcFirstLastPara="1" wrap="square" lIns="66925" tIns="66925" rIns="66925" bIns="66925" anchor="ctr" anchorCtr="0">
            <a:noAutofit/>
          </a:bodyPr>
          <a:lstStyle/>
          <a:p>
            <a:pPr marL="0" lvl="0" indent="0" algn="ctr" rtl="0">
              <a:spcBef>
                <a:spcPts val="0"/>
              </a:spcBef>
              <a:spcAft>
                <a:spcPts val="0"/>
              </a:spcAft>
              <a:buNone/>
            </a:pPr>
            <a:endParaRPr sz="1024"/>
          </a:p>
        </p:txBody>
      </p:sp>
      <p:sp>
        <p:nvSpPr>
          <p:cNvPr id="82" name="Google Shape;82;p16"/>
          <p:cNvSpPr/>
          <p:nvPr/>
        </p:nvSpPr>
        <p:spPr>
          <a:xfrm rot="10800000" flipH="1">
            <a:off x="-41450" y="388487"/>
            <a:ext cx="748800" cy="776700"/>
          </a:xfrm>
          <a:prstGeom prst="rtTriangle">
            <a:avLst/>
          </a:prstGeom>
          <a:solidFill>
            <a:srgbClr val="2265B2"/>
          </a:solidFill>
          <a:ln>
            <a:noFill/>
          </a:ln>
        </p:spPr>
        <p:txBody>
          <a:bodyPr spcFirstLastPara="1" wrap="square" lIns="69200" tIns="69200" rIns="69200" bIns="69200" anchor="ctr" anchorCtr="0">
            <a:noAutofit/>
          </a:bodyPr>
          <a:lstStyle/>
          <a:p>
            <a:pPr marL="0" lvl="0" indent="0" algn="ctr" rtl="0">
              <a:spcBef>
                <a:spcPts val="0"/>
              </a:spcBef>
              <a:spcAft>
                <a:spcPts val="0"/>
              </a:spcAft>
              <a:buNone/>
            </a:pPr>
            <a:endParaRPr sz="1059"/>
          </a:p>
        </p:txBody>
      </p:sp>
      <p:sp>
        <p:nvSpPr>
          <p:cNvPr id="83" name="Google Shape;83;p16"/>
          <p:cNvSpPr/>
          <p:nvPr/>
        </p:nvSpPr>
        <p:spPr>
          <a:xfrm flipH="1">
            <a:off x="-41450" y="388340"/>
            <a:ext cx="748800" cy="776700"/>
          </a:xfrm>
          <a:prstGeom prst="rtTriangle">
            <a:avLst/>
          </a:prstGeom>
          <a:solidFill>
            <a:srgbClr val="3FACE2"/>
          </a:solidFill>
          <a:ln>
            <a:noFill/>
          </a:ln>
        </p:spPr>
        <p:txBody>
          <a:bodyPr spcFirstLastPara="1" wrap="square" lIns="69200" tIns="69200" rIns="69200" bIns="69200" anchor="ctr" anchorCtr="0">
            <a:noAutofit/>
          </a:bodyPr>
          <a:lstStyle/>
          <a:p>
            <a:pPr marL="0" lvl="0" indent="0" algn="ctr" rtl="0">
              <a:spcBef>
                <a:spcPts val="0"/>
              </a:spcBef>
              <a:spcAft>
                <a:spcPts val="0"/>
              </a:spcAft>
              <a:buNone/>
            </a:pPr>
            <a:endParaRPr sz="1059"/>
          </a:p>
        </p:txBody>
      </p:sp>
      <p:sp>
        <p:nvSpPr>
          <p:cNvPr id="84" name="Google Shape;84;p16"/>
          <p:cNvSpPr/>
          <p:nvPr/>
        </p:nvSpPr>
        <p:spPr>
          <a:xfrm rot="5400000" flipH="1">
            <a:off x="157450" y="-248463"/>
            <a:ext cx="348600" cy="751200"/>
          </a:xfrm>
          <a:prstGeom prst="rect">
            <a:avLst/>
          </a:prstGeom>
          <a:solidFill>
            <a:srgbClr val="523190"/>
          </a:solidFill>
          <a:ln w="6975" cap="flat" cmpd="sng">
            <a:solidFill>
              <a:srgbClr val="523190"/>
            </a:solidFill>
            <a:prstDash val="solid"/>
            <a:round/>
            <a:headEnd type="none" w="sm" len="sm"/>
            <a:tailEnd type="none" w="sm" len="sm"/>
          </a:ln>
        </p:spPr>
        <p:txBody>
          <a:bodyPr spcFirstLastPara="1" wrap="square" lIns="66925" tIns="66925" rIns="66925" bIns="66925" anchor="ctr" anchorCtr="0">
            <a:noAutofit/>
          </a:bodyPr>
          <a:lstStyle/>
          <a:p>
            <a:pPr marL="0" lvl="0" indent="0" algn="ctr" rtl="0">
              <a:spcBef>
                <a:spcPts val="0"/>
              </a:spcBef>
              <a:spcAft>
                <a:spcPts val="0"/>
              </a:spcAft>
              <a:buNone/>
            </a:pPr>
            <a:endParaRPr sz="1024"/>
          </a:p>
        </p:txBody>
      </p:sp>
      <p:pic>
        <p:nvPicPr>
          <p:cNvPr id="85" name="Google Shape;85;p16" title="CaCountySuper_LogoColorSealWeb (2).png"/>
          <p:cNvPicPr preferRelativeResize="0"/>
          <p:nvPr/>
        </p:nvPicPr>
        <p:blipFill>
          <a:blip r:embed="rId2">
            <a:alphaModFix/>
          </a:blip>
          <a:stretch>
            <a:fillRect/>
          </a:stretch>
        </p:blipFill>
        <p:spPr>
          <a:xfrm>
            <a:off x="8424702" y="4442875"/>
            <a:ext cx="622274" cy="6276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2">
  <p:cSld name="OBJECT_1">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8" name="Google Shape;88;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89" name="Google Shape;89;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sz="1400"/>
            </a:lvl1pPr>
            <a:lvl2pPr lvl="1" algn="l">
              <a:spcBef>
                <a:spcPts val="0"/>
              </a:spcBef>
              <a:spcAft>
                <a:spcPts val="0"/>
              </a:spcAft>
              <a:buSzPts val="1400"/>
              <a:buNone/>
              <a:defRPr sz="1400"/>
            </a:lvl2pPr>
            <a:lvl3pPr lvl="2" algn="l">
              <a:spcBef>
                <a:spcPts val="0"/>
              </a:spcBef>
              <a:spcAft>
                <a:spcPts val="0"/>
              </a:spcAft>
              <a:buSzPts val="1400"/>
              <a:buNone/>
              <a:defRPr sz="1400"/>
            </a:lvl3pPr>
            <a:lvl4pPr lvl="3" algn="l">
              <a:spcBef>
                <a:spcPts val="0"/>
              </a:spcBef>
              <a:spcAft>
                <a:spcPts val="0"/>
              </a:spcAft>
              <a:buSzPts val="1400"/>
              <a:buNone/>
              <a:defRPr sz="1400"/>
            </a:lvl4pPr>
            <a:lvl5pPr lvl="4" algn="l">
              <a:spcBef>
                <a:spcPts val="0"/>
              </a:spcBef>
              <a:spcAft>
                <a:spcPts val="0"/>
              </a:spcAft>
              <a:buSzPts val="1400"/>
              <a:buNone/>
              <a:defRPr sz="1400"/>
            </a:lvl5pPr>
            <a:lvl6pPr lvl="5" algn="l">
              <a:spcBef>
                <a:spcPts val="0"/>
              </a:spcBef>
              <a:spcAft>
                <a:spcPts val="0"/>
              </a:spcAft>
              <a:buSzPts val="1400"/>
              <a:buNone/>
              <a:defRPr sz="1400"/>
            </a:lvl6pPr>
            <a:lvl7pPr lvl="6" algn="l">
              <a:spcBef>
                <a:spcPts val="0"/>
              </a:spcBef>
              <a:spcAft>
                <a:spcPts val="0"/>
              </a:spcAft>
              <a:buSzPts val="1400"/>
              <a:buNone/>
              <a:defRPr sz="1400"/>
            </a:lvl7pPr>
            <a:lvl8pPr lvl="7" algn="l">
              <a:spcBef>
                <a:spcPts val="0"/>
              </a:spcBef>
              <a:spcAft>
                <a:spcPts val="0"/>
              </a:spcAft>
              <a:buSzPts val="1400"/>
              <a:buNone/>
              <a:defRPr sz="1400"/>
            </a:lvl8pPr>
            <a:lvl9pPr lvl="8" algn="l">
              <a:spcBef>
                <a:spcPts val="0"/>
              </a:spcBef>
              <a:spcAft>
                <a:spcPts val="0"/>
              </a:spcAft>
              <a:buSzPts val="1400"/>
              <a:buNone/>
              <a:defRPr sz="1400"/>
            </a:lvl9pPr>
          </a:lstStyle>
          <a:p>
            <a:endParaRPr/>
          </a:p>
        </p:txBody>
      </p:sp>
      <p:sp>
        <p:nvSpPr>
          <p:cNvPr id="90" name="Google Shape;90;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sz="1400"/>
            </a:lvl1pPr>
            <a:lvl2pPr lvl="1" algn="l">
              <a:spcBef>
                <a:spcPts val="0"/>
              </a:spcBef>
              <a:spcAft>
                <a:spcPts val="0"/>
              </a:spcAft>
              <a:buSzPts val="1400"/>
              <a:buNone/>
              <a:defRPr sz="1400"/>
            </a:lvl2pPr>
            <a:lvl3pPr lvl="2" algn="l">
              <a:spcBef>
                <a:spcPts val="0"/>
              </a:spcBef>
              <a:spcAft>
                <a:spcPts val="0"/>
              </a:spcAft>
              <a:buSzPts val="1400"/>
              <a:buNone/>
              <a:defRPr sz="1400"/>
            </a:lvl3pPr>
            <a:lvl4pPr lvl="3" algn="l">
              <a:spcBef>
                <a:spcPts val="0"/>
              </a:spcBef>
              <a:spcAft>
                <a:spcPts val="0"/>
              </a:spcAft>
              <a:buSzPts val="1400"/>
              <a:buNone/>
              <a:defRPr sz="1400"/>
            </a:lvl4pPr>
            <a:lvl5pPr lvl="4" algn="l">
              <a:spcBef>
                <a:spcPts val="0"/>
              </a:spcBef>
              <a:spcAft>
                <a:spcPts val="0"/>
              </a:spcAft>
              <a:buSzPts val="1400"/>
              <a:buNone/>
              <a:defRPr sz="1400"/>
            </a:lvl5pPr>
            <a:lvl6pPr lvl="5" algn="l">
              <a:spcBef>
                <a:spcPts val="0"/>
              </a:spcBef>
              <a:spcAft>
                <a:spcPts val="0"/>
              </a:spcAft>
              <a:buSzPts val="1400"/>
              <a:buNone/>
              <a:defRPr sz="1400"/>
            </a:lvl6pPr>
            <a:lvl7pPr lvl="6" algn="l">
              <a:spcBef>
                <a:spcPts val="0"/>
              </a:spcBef>
              <a:spcAft>
                <a:spcPts val="0"/>
              </a:spcAft>
              <a:buSzPts val="1400"/>
              <a:buNone/>
              <a:defRPr sz="1400"/>
            </a:lvl7pPr>
            <a:lvl8pPr lvl="7" algn="l">
              <a:spcBef>
                <a:spcPts val="0"/>
              </a:spcBef>
              <a:spcAft>
                <a:spcPts val="0"/>
              </a:spcAft>
              <a:buSzPts val="1400"/>
              <a:buNone/>
              <a:defRPr sz="1400"/>
            </a:lvl8pPr>
            <a:lvl9pPr lvl="8" algn="l">
              <a:spcBef>
                <a:spcPts val="0"/>
              </a:spcBef>
              <a:spcAft>
                <a:spcPts val="0"/>
              </a:spcAft>
              <a:buSzPts val="1400"/>
              <a:buNone/>
              <a:defRPr sz="1400"/>
            </a:lvl9pPr>
          </a:lstStyle>
          <a:p>
            <a:endParaRPr/>
          </a:p>
        </p:txBody>
      </p:sp>
      <p:sp>
        <p:nvSpPr>
          <p:cNvPr id="91" name="Google Shape;91;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92"/>
        <p:cNvGrpSpPr/>
        <p:nvPr/>
      </p:nvGrpSpPr>
      <p:grpSpPr>
        <a:xfrm>
          <a:off x="0" y="0"/>
          <a:ext cx="0" cy="0"/>
          <a:chOff x="0" y="0"/>
          <a:chExt cx="0" cy="0"/>
        </a:xfrm>
      </p:grpSpPr>
      <p:sp>
        <p:nvSpPr>
          <p:cNvPr id="93" name="Google Shape;93;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9"/>
          <p:cNvPicPr preferRelativeResize="0"/>
          <p:nvPr/>
        </p:nvPicPr>
        <p:blipFill>
          <a:blip r:embed="rId3">
            <a:alphaModFix/>
          </a:blip>
          <a:stretch>
            <a:fillRect/>
          </a:stretch>
        </p:blipFill>
        <p:spPr>
          <a:xfrm>
            <a:off x="0" y="0"/>
            <a:ext cx="9144058"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8"/>
          <p:cNvSpPr txBox="1"/>
          <p:nvPr/>
        </p:nvSpPr>
        <p:spPr>
          <a:xfrm>
            <a:off x="1750725" y="84600"/>
            <a:ext cx="7002900" cy="800100"/>
          </a:xfrm>
          <a:prstGeom prst="rect">
            <a:avLst/>
          </a:prstGeom>
          <a:noFill/>
          <a:ln>
            <a:noFill/>
          </a:ln>
        </p:spPr>
        <p:txBody>
          <a:bodyPr spcFirstLastPara="1" wrap="square" lIns="82725" tIns="82725" rIns="82725" bIns="82725" anchor="t" anchorCtr="0">
            <a:noAutofit/>
          </a:bodyPr>
          <a:lstStyle/>
          <a:p>
            <a:pPr marL="0" lvl="0" indent="0" algn="l" rtl="0">
              <a:spcBef>
                <a:spcPts val="0"/>
              </a:spcBef>
              <a:spcAft>
                <a:spcPts val="0"/>
              </a:spcAft>
              <a:buNone/>
            </a:pPr>
            <a:r>
              <a:rPr lang="en" sz="3843" b="1">
                <a:solidFill>
                  <a:schemeClr val="lt1"/>
                </a:solidFill>
                <a:latin typeface="Fjalla One"/>
                <a:ea typeface="Fjalla One"/>
                <a:cs typeface="Fjalla One"/>
                <a:sym typeface="Fjalla One"/>
              </a:rPr>
              <a:t>Prop 28 Recommendations </a:t>
            </a:r>
            <a:endParaRPr sz="1038" b="1">
              <a:solidFill>
                <a:srgbClr val="FFFFFF"/>
              </a:solidFill>
              <a:latin typeface="Fjalla One"/>
              <a:ea typeface="Fjalla One"/>
              <a:cs typeface="Fjalla One"/>
              <a:sym typeface="Fjalla One"/>
            </a:endParaRPr>
          </a:p>
        </p:txBody>
      </p:sp>
      <p:sp>
        <p:nvSpPr>
          <p:cNvPr id="170" name="Google Shape;170;p28"/>
          <p:cNvSpPr txBox="1"/>
          <p:nvPr/>
        </p:nvSpPr>
        <p:spPr>
          <a:xfrm>
            <a:off x="782525" y="831725"/>
            <a:ext cx="8115300" cy="3031200"/>
          </a:xfrm>
          <a:prstGeom prst="rect">
            <a:avLst/>
          </a:prstGeom>
          <a:noFill/>
          <a:ln>
            <a:noFill/>
          </a:ln>
        </p:spPr>
        <p:txBody>
          <a:bodyPr spcFirstLastPara="1" wrap="square" lIns="82725" tIns="82725" rIns="82725" bIns="82725" anchor="t" anchorCtr="0">
            <a:noAutofit/>
          </a:bodyPr>
          <a:lstStyle/>
          <a:p>
            <a:pPr marL="413713" lvl="0" indent="-312098" algn="l" rtl="0">
              <a:spcBef>
                <a:spcPts val="0"/>
              </a:spcBef>
              <a:spcAft>
                <a:spcPts val="0"/>
              </a:spcAft>
              <a:buClr>
                <a:schemeClr val="lt1"/>
              </a:buClr>
              <a:buSzPts val="1657"/>
              <a:buChar char="●"/>
            </a:pPr>
            <a:r>
              <a:rPr lang="en" sz="1657" b="1">
                <a:solidFill>
                  <a:schemeClr val="lt1"/>
                </a:solidFill>
                <a:latin typeface="Helvetica Neue"/>
                <a:ea typeface="Helvetica Neue"/>
                <a:cs typeface="Helvetica Neue"/>
                <a:sym typeface="Helvetica Neue"/>
              </a:rPr>
              <a:t>Provide Clarity -</a:t>
            </a:r>
            <a:r>
              <a:rPr lang="en" sz="1500">
                <a:solidFill>
                  <a:schemeClr val="lt1"/>
                </a:solidFill>
                <a:latin typeface="Helvetica Neue"/>
                <a:ea typeface="Helvetica Neue"/>
                <a:cs typeface="Helvetica Neue"/>
                <a:sym typeface="Helvetica Neue"/>
              </a:rPr>
              <a:t>the “supplement, not supplant” requirement, allowable uses and how to hold schools accountable</a:t>
            </a:r>
            <a:endParaRPr sz="1500">
              <a:solidFill>
                <a:schemeClr val="lt1"/>
              </a:solidFill>
              <a:latin typeface="Helvetica Neue"/>
              <a:ea typeface="Helvetica Neue"/>
              <a:cs typeface="Helvetica Neue"/>
              <a:sym typeface="Helvetica Neue"/>
            </a:endParaRPr>
          </a:p>
          <a:p>
            <a:pPr marL="413713" lvl="0" indent="0" algn="l" rtl="0">
              <a:spcBef>
                <a:spcPts val="0"/>
              </a:spcBef>
              <a:spcAft>
                <a:spcPts val="0"/>
              </a:spcAft>
              <a:buNone/>
            </a:pPr>
            <a:endParaRPr sz="1657">
              <a:solidFill>
                <a:schemeClr val="lt1"/>
              </a:solidFill>
              <a:latin typeface="Helvetica Neue Light"/>
              <a:ea typeface="Helvetica Neue Light"/>
              <a:cs typeface="Helvetica Neue Light"/>
              <a:sym typeface="Helvetica Neue Light"/>
            </a:endParaRPr>
          </a:p>
          <a:p>
            <a:pPr marL="413713" lvl="0" indent="-312098" algn="l" rtl="0">
              <a:spcBef>
                <a:spcPts val="0"/>
              </a:spcBef>
              <a:spcAft>
                <a:spcPts val="0"/>
              </a:spcAft>
              <a:buClr>
                <a:schemeClr val="lt1"/>
              </a:buClr>
              <a:buSzPts val="1657"/>
              <a:buFont typeface="Helvetica Neue Light"/>
              <a:buChar char="●"/>
            </a:pPr>
            <a:r>
              <a:rPr lang="en" sz="1657" b="1">
                <a:solidFill>
                  <a:schemeClr val="lt1"/>
                </a:solidFill>
                <a:latin typeface="Helvetica Neue"/>
                <a:ea typeface="Helvetica Neue"/>
                <a:cs typeface="Helvetica Neue"/>
                <a:sym typeface="Helvetica Neue"/>
              </a:rPr>
              <a:t>Further Guidance- </a:t>
            </a:r>
            <a:r>
              <a:rPr lang="en" sz="1500">
                <a:solidFill>
                  <a:schemeClr val="lt2"/>
                </a:solidFill>
                <a:latin typeface="Helvetica Neue"/>
                <a:ea typeface="Helvetica Neue"/>
                <a:cs typeface="Helvetica Neue"/>
                <a:sym typeface="Helvetica Neue"/>
              </a:rPr>
              <a:t>on the waiver process; awareness, allowable uses, and support </a:t>
            </a:r>
            <a:endParaRPr sz="1500">
              <a:solidFill>
                <a:schemeClr val="lt2"/>
              </a:solidFill>
              <a:latin typeface="Helvetica Neue"/>
              <a:ea typeface="Helvetica Neue"/>
              <a:cs typeface="Helvetica Neue"/>
              <a:sym typeface="Helvetica Neue"/>
            </a:endParaRPr>
          </a:p>
          <a:p>
            <a:pPr marL="413713" lvl="0" indent="0" algn="l" rtl="0">
              <a:spcBef>
                <a:spcPts val="0"/>
              </a:spcBef>
              <a:spcAft>
                <a:spcPts val="0"/>
              </a:spcAft>
              <a:buNone/>
            </a:pPr>
            <a:endParaRPr sz="1500">
              <a:solidFill>
                <a:schemeClr val="lt2"/>
              </a:solidFill>
              <a:latin typeface="Helvetica Neue"/>
              <a:ea typeface="Helvetica Neue"/>
              <a:cs typeface="Helvetica Neue"/>
              <a:sym typeface="Helvetica Neue"/>
            </a:endParaRPr>
          </a:p>
          <a:p>
            <a:pPr marL="0" lvl="0" indent="0" algn="l" rtl="0">
              <a:spcBef>
                <a:spcPts val="0"/>
              </a:spcBef>
              <a:spcAft>
                <a:spcPts val="0"/>
              </a:spcAft>
              <a:buNone/>
            </a:pPr>
            <a:endParaRPr sz="1657">
              <a:solidFill>
                <a:schemeClr val="lt1"/>
              </a:solidFill>
              <a:latin typeface="Helvetica Neue Light"/>
              <a:ea typeface="Helvetica Neue Light"/>
              <a:cs typeface="Helvetica Neue Light"/>
              <a:sym typeface="Helvetica Neue Light"/>
            </a:endParaRPr>
          </a:p>
          <a:p>
            <a:pPr marL="413713" lvl="0" indent="-312098" algn="l" rtl="0">
              <a:spcBef>
                <a:spcPts val="0"/>
              </a:spcBef>
              <a:spcAft>
                <a:spcPts val="0"/>
              </a:spcAft>
              <a:buClr>
                <a:schemeClr val="lt1"/>
              </a:buClr>
              <a:buSzPts val="1657"/>
              <a:buFont typeface="Helvetica Neue"/>
              <a:buChar char="●"/>
            </a:pPr>
            <a:r>
              <a:rPr lang="en" sz="1657" b="1">
                <a:solidFill>
                  <a:schemeClr val="lt1"/>
                </a:solidFill>
                <a:latin typeface="Helvetica Neue"/>
                <a:ea typeface="Helvetica Neue"/>
                <a:cs typeface="Helvetica Neue"/>
                <a:sym typeface="Helvetica Neue"/>
              </a:rPr>
              <a:t>Valid, Reliable and Continuous Data-</a:t>
            </a:r>
            <a:r>
              <a:rPr lang="en" sz="1500">
                <a:solidFill>
                  <a:schemeClr val="lt1"/>
                </a:solidFill>
                <a:latin typeface="Helvetica Neue"/>
                <a:ea typeface="Helvetica Neue"/>
                <a:cs typeface="Helvetica Neue"/>
                <a:sym typeface="Helvetica Neue"/>
              </a:rPr>
              <a:t>Need for arts education course data at the elementary level and release secondary course data (it has not been released since 2018/19)</a:t>
            </a:r>
            <a:endParaRPr sz="15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657">
              <a:solidFill>
                <a:schemeClr val="lt1"/>
              </a:solidFill>
              <a:latin typeface="Helvetica Neue Light"/>
              <a:ea typeface="Helvetica Neue Light"/>
              <a:cs typeface="Helvetica Neue Light"/>
              <a:sym typeface="Helvetica Neue Light"/>
            </a:endParaRPr>
          </a:p>
          <a:p>
            <a:pPr marL="413713" lvl="0" indent="-312098" algn="l" rtl="0">
              <a:spcBef>
                <a:spcPts val="0"/>
              </a:spcBef>
              <a:spcAft>
                <a:spcPts val="0"/>
              </a:spcAft>
              <a:buClr>
                <a:schemeClr val="lt1"/>
              </a:buClr>
              <a:buSzPts val="1657"/>
              <a:buFont typeface="Helvetica Neue Light"/>
              <a:buChar char="●"/>
            </a:pPr>
            <a:r>
              <a:rPr lang="en" sz="1657" b="1">
                <a:solidFill>
                  <a:schemeClr val="lt1"/>
                </a:solidFill>
                <a:latin typeface="Helvetica Neue"/>
                <a:ea typeface="Helvetica Neue"/>
                <a:cs typeface="Helvetica Neue"/>
                <a:sym typeface="Helvetica Neue"/>
              </a:rPr>
              <a:t>Address Arts Educator Teacher Shortage</a:t>
            </a:r>
            <a:endParaRPr sz="1657" b="1">
              <a:solidFill>
                <a:schemeClr val="lt1"/>
              </a:solidFill>
              <a:latin typeface="Helvetica Neue"/>
              <a:ea typeface="Helvetica Neue"/>
              <a:cs typeface="Helvetica Neue"/>
              <a:sym typeface="Helvetica Neue"/>
            </a:endParaRPr>
          </a:p>
          <a:p>
            <a:pPr marL="457200" lvl="0" indent="0" algn="l" rtl="0">
              <a:spcBef>
                <a:spcPts val="0"/>
              </a:spcBef>
              <a:spcAft>
                <a:spcPts val="0"/>
              </a:spcAft>
              <a:buNone/>
            </a:pPr>
            <a:r>
              <a:rPr lang="en" sz="1200">
                <a:solidFill>
                  <a:schemeClr val="lt1"/>
                </a:solidFill>
                <a:latin typeface="Helvetica Neue"/>
                <a:ea typeface="Helvetica Neue"/>
                <a:cs typeface="Helvetica Neue"/>
                <a:sym typeface="Helvetica Neue"/>
              </a:rPr>
              <a:t>Declare arts educators as critical teacher shortage*</a:t>
            </a:r>
            <a:endParaRPr sz="1200">
              <a:solidFill>
                <a:schemeClr val="lt1"/>
              </a:solidFill>
              <a:latin typeface="Helvetica Neue"/>
              <a:ea typeface="Helvetica Neue"/>
              <a:cs typeface="Helvetica Neue"/>
              <a:sym typeface="Helvetica Neue"/>
            </a:endParaRPr>
          </a:p>
          <a:p>
            <a:pPr marL="457200" lvl="0" indent="0" algn="l" rtl="0">
              <a:spcBef>
                <a:spcPts val="0"/>
              </a:spcBef>
              <a:spcAft>
                <a:spcPts val="0"/>
              </a:spcAft>
              <a:buNone/>
            </a:pPr>
            <a:r>
              <a:rPr lang="en" sz="1200">
                <a:solidFill>
                  <a:schemeClr val="lt1"/>
                </a:solidFill>
                <a:latin typeface="Helvetica Neue"/>
                <a:ea typeface="Helvetica Neue"/>
                <a:cs typeface="Helvetica Neue"/>
                <a:sym typeface="Helvetica Neue"/>
              </a:rPr>
              <a:t>Ease credentialing pathways without sacrificing rigor</a:t>
            </a:r>
            <a:endParaRPr sz="1200">
              <a:solidFill>
                <a:schemeClr val="lt1"/>
              </a:solidFill>
              <a:latin typeface="Helvetica Neue"/>
              <a:ea typeface="Helvetica Neue"/>
              <a:cs typeface="Helvetica Neue"/>
              <a:sym typeface="Helvetica Neue"/>
            </a:endParaRPr>
          </a:p>
          <a:p>
            <a:pPr marL="457200" lvl="0" indent="0" algn="l" rtl="0">
              <a:spcBef>
                <a:spcPts val="0"/>
              </a:spcBef>
              <a:spcAft>
                <a:spcPts val="0"/>
              </a:spcAft>
              <a:buNone/>
            </a:pPr>
            <a:r>
              <a:rPr lang="en" sz="1200">
                <a:solidFill>
                  <a:schemeClr val="lt1"/>
                </a:solidFill>
                <a:latin typeface="Helvetica Neue"/>
                <a:ea typeface="Helvetica Neue"/>
                <a:cs typeface="Helvetica Neue"/>
                <a:sym typeface="Helvetica Neue"/>
              </a:rPr>
              <a:t>Maintain funding for teacher residency and other incentive programs</a:t>
            </a:r>
            <a:endParaRPr sz="1757" b="1">
              <a:solidFill>
                <a:schemeClr val="lt1"/>
              </a:solidFill>
              <a:latin typeface="Helvetica Neue"/>
              <a:ea typeface="Helvetica Neue"/>
              <a:cs typeface="Helvetica Neue"/>
              <a:sym typeface="Helvetica Neue"/>
            </a:endParaRPr>
          </a:p>
          <a:p>
            <a:pPr marL="413713" lvl="0" indent="0" algn="l" rtl="0">
              <a:spcBef>
                <a:spcPts val="0"/>
              </a:spcBef>
              <a:spcAft>
                <a:spcPts val="0"/>
              </a:spcAft>
              <a:buNone/>
            </a:pPr>
            <a:endParaRPr sz="1657">
              <a:solidFill>
                <a:schemeClr val="lt1"/>
              </a:solidFill>
              <a:latin typeface="Helvetica Neue Light"/>
              <a:ea typeface="Helvetica Neue Light"/>
              <a:cs typeface="Helvetica Neue Light"/>
              <a:sym typeface="Helvetica Neue Light"/>
            </a:endParaRPr>
          </a:p>
          <a:p>
            <a:pPr marL="413713" lvl="0" indent="-312098" algn="l" rtl="0">
              <a:spcBef>
                <a:spcPts val="0"/>
              </a:spcBef>
              <a:spcAft>
                <a:spcPts val="0"/>
              </a:spcAft>
              <a:buClr>
                <a:schemeClr val="lt1"/>
              </a:buClr>
              <a:buSzPts val="1657"/>
              <a:buFont typeface="Helvetica Neue Light"/>
              <a:buChar char="●"/>
            </a:pPr>
            <a:r>
              <a:rPr lang="en" sz="1657" b="1">
                <a:solidFill>
                  <a:schemeClr val="lt1"/>
                </a:solidFill>
                <a:latin typeface="Helvetica Neue"/>
                <a:ea typeface="Helvetica Neue"/>
                <a:cs typeface="Helvetica Neue"/>
                <a:sym typeface="Helvetica Neue"/>
              </a:rPr>
              <a:t>Technical Assistance Centers</a:t>
            </a:r>
            <a:endParaRPr sz="1657" b="1">
              <a:solidFill>
                <a:srgbClr val="FFFFFF"/>
              </a:solidFill>
              <a:latin typeface="Helvetica Neue"/>
              <a:ea typeface="Helvetica Neue"/>
              <a:cs typeface="Helvetica Neue"/>
              <a:sym typeface="Helvetica Neue"/>
            </a:endParaRPr>
          </a:p>
        </p:txBody>
      </p:sp>
      <p:sp>
        <p:nvSpPr>
          <p:cNvPr id="171" name="Google Shape;171;p28"/>
          <p:cNvSpPr txBox="1"/>
          <p:nvPr/>
        </p:nvSpPr>
        <p:spPr>
          <a:xfrm>
            <a:off x="4371450" y="4650900"/>
            <a:ext cx="4882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Helvetica Neue"/>
                <a:ea typeface="Helvetica Neue"/>
                <a:cs typeface="Helvetica Neue"/>
                <a:sym typeface="Helvetica Neue"/>
              </a:rPr>
              <a:t>*Teacher Assignment Monitoring Outcome (TAMO) data, California Department of Education, 2023-24, available at: https://www.cde.ca.gov/ds/ad/filestamo.asp</a:t>
            </a:r>
            <a:endParaRPr>
              <a:latin typeface="Helvetica Neue"/>
              <a:ea typeface="Helvetica Neue"/>
              <a:cs typeface="Helvetica Neue"/>
              <a:sym typeface="Helvetica Neue"/>
            </a:endParaRPr>
          </a:p>
        </p:txBody>
      </p:sp>
      <p:pic>
        <p:nvPicPr>
          <p:cNvPr id="172" name="Google Shape;172;p28"/>
          <p:cNvPicPr preferRelativeResize="0"/>
          <p:nvPr/>
        </p:nvPicPr>
        <p:blipFill rotWithShape="1">
          <a:blip r:embed="rId4">
            <a:alphaModFix/>
          </a:blip>
          <a:srcRect/>
          <a:stretch/>
        </p:blipFill>
        <p:spPr>
          <a:xfrm>
            <a:off x="170775" y="3654800"/>
            <a:ext cx="649500" cy="506643"/>
          </a:xfrm>
          <a:prstGeom prst="rect">
            <a:avLst/>
          </a:prstGeom>
          <a:noFill/>
          <a:ln>
            <a:noFill/>
          </a:ln>
        </p:spPr>
      </p:pic>
      <p:pic>
        <p:nvPicPr>
          <p:cNvPr id="173" name="Google Shape;173;p28"/>
          <p:cNvPicPr preferRelativeResize="0"/>
          <p:nvPr/>
        </p:nvPicPr>
        <p:blipFill>
          <a:blip r:embed="rId5">
            <a:alphaModFix/>
          </a:blip>
          <a:stretch>
            <a:fillRect/>
          </a:stretch>
        </p:blipFill>
        <p:spPr>
          <a:xfrm>
            <a:off x="235202" y="2679975"/>
            <a:ext cx="520650" cy="440310"/>
          </a:xfrm>
          <a:prstGeom prst="rect">
            <a:avLst/>
          </a:prstGeom>
          <a:noFill/>
          <a:ln>
            <a:noFill/>
          </a:ln>
        </p:spPr>
      </p:pic>
      <p:pic>
        <p:nvPicPr>
          <p:cNvPr id="174" name="Google Shape;174;p28"/>
          <p:cNvPicPr preferRelativeResize="0"/>
          <p:nvPr/>
        </p:nvPicPr>
        <p:blipFill>
          <a:blip r:embed="rId6">
            <a:alphaModFix/>
          </a:blip>
          <a:stretch>
            <a:fillRect/>
          </a:stretch>
        </p:blipFill>
        <p:spPr>
          <a:xfrm>
            <a:off x="297275" y="1104675"/>
            <a:ext cx="388025" cy="388025"/>
          </a:xfrm>
          <a:prstGeom prst="rect">
            <a:avLst/>
          </a:prstGeom>
          <a:noFill/>
          <a:ln>
            <a:noFill/>
          </a:ln>
        </p:spPr>
      </p:pic>
      <p:pic>
        <p:nvPicPr>
          <p:cNvPr id="175" name="Google Shape;175;p28"/>
          <p:cNvPicPr preferRelativeResize="0"/>
          <p:nvPr/>
        </p:nvPicPr>
        <p:blipFill>
          <a:blip r:embed="rId7">
            <a:alphaModFix/>
          </a:blip>
          <a:stretch>
            <a:fillRect/>
          </a:stretch>
        </p:blipFill>
        <p:spPr>
          <a:xfrm>
            <a:off x="204275" y="1892325"/>
            <a:ext cx="582499" cy="3880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9"/>
          <p:cNvPicPr preferRelativeResize="0"/>
          <p:nvPr/>
        </p:nvPicPr>
        <p:blipFill rotWithShape="1">
          <a:blip r:embed="rId3">
            <a:alphaModFix/>
          </a:blip>
          <a:srcRect/>
          <a:stretch/>
        </p:blipFill>
        <p:spPr>
          <a:xfrm>
            <a:off x="-92813" y="-58783"/>
            <a:ext cx="9244760" cy="52022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0"/>
          <p:cNvPicPr preferRelativeResize="0"/>
          <p:nvPr/>
        </p:nvPicPr>
        <p:blipFill>
          <a:blip r:embed="rId3">
            <a:alphaModFix/>
          </a:blip>
          <a:stretch>
            <a:fillRect/>
          </a:stretch>
        </p:blipFill>
        <p:spPr>
          <a:xfrm>
            <a:off x="-38875" y="2153338"/>
            <a:ext cx="2021300" cy="2990225"/>
          </a:xfrm>
          <a:prstGeom prst="rect">
            <a:avLst/>
          </a:prstGeom>
          <a:noFill/>
          <a:ln>
            <a:noFill/>
          </a:ln>
        </p:spPr>
      </p:pic>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05" name="Google Shape;105;p20"/>
          <p:cNvSpPr/>
          <p:nvPr/>
        </p:nvSpPr>
        <p:spPr>
          <a:xfrm>
            <a:off x="561150" y="1235225"/>
            <a:ext cx="8021700" cy="35628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900" b="1">
                <a:solidFill>
                  <a:schemeClr val="dk1"/>
                </a:solidFill>
                <a:latin typeface="Fjalla One"/>
                <a:ea typeface="Fjalla One"/>
                <a:cs typeface="Fjalla One"/>
                <a:sym typeface="Fjalla One"/>
              </a:rPr>
              <a:t>MISSION</a:t>
            </a:r>
            <a:endParaRPr sz="4900" b="1">
              <a:solidFill>
                <a:schemeClr val="dk1"/>
              </a:solidFill>
              <a:latin typeface="Fjalla One"/>
              <a:ea typeface="Fjalla One"/>
              <a:cs typeface="Fjalla One"/>
              <a:sym typeface="Fjalla One"/>
            </a:endParaRPr>
          </a:p>
          <a:p>
            <a:pPr marL="0" lvl="0" indent="0" algn="ctr" rtl="0">
              <a:spcBef>
                <a:spcPts val="0"/>
              </a:spcBef>
              <a:spcAft>
                <a:spcPts val="0"/>
              </a:spcAft>
              <a:buNone/>
            </a:pPr>
            <a:endParaRPr sz="14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000">
                <a:solidFill>
                  <a:schemeClr val="dk1"/>
                </a:solidFill>
                <a:latin typeface="Helvetica Neue Light"/>
                <a:ea typeface="Helvetica Neue Light"/>
                <a:cs typeface="Helvetica Neue Light"/>
                <a:sym typeface="Helvetica Neue Light"/>
              </a:rPr>
              <a:t>Create CA advocates for high quality arts education for all students by providing policy expertise and mobilizing a statewide network of advocates and allied partners.</a:t>
            </a:r>
            <a:endParaRPr sz="2000">
              <a:latin typeface="Helvetica Neue Light"/>
              <a:ea typeface="Helvetica Neue Light"/>
              <a:cs typeface="Helvetica Neue Light"/>
              <a:sym typeface="Helvetica Neue Light"/>
            </a:endParaRPr>
          </a:p>
        </p:txBody>
      </p:sp>
      <p:pic>
        <p:nvPicPr>
          <p:cNvPr id="106" name="Google Shape;106;p20"/>
          <p:cNvPicPr preferRelativeResize="0"/>
          <p:nvPr/>
        </p:nvPicPr>
        <p:blipFill rotWithShape="1">
          <a:blip r:embed="rId4">
            <a:alphaModFix/>
          </a:blip>
          <a:srcRect l="10356" t="24522" r="5098" b="28046"/>
          <a:stretch/>
        </p:blipFill>
        <p:spPr>
          <a:xfrm>
            <a:off x="1566975" y="0"/>
            <a:ext cx="6010075" cy="1896550"/>
          </a:xfrm>
          <a:prstGeom prst="rect">
            <a:avLst/>
          </a:prstGeom>
          <a:noFill/>
          <a:ln>
            <a:noFill/>
          </a:ln>
        </p:spPr>
      </p:pic>
      <p:sp>
        <p:nvSpPr>
          <p:cNvPr id="107" name="Google Shape;107;p20"/>
          <p:cNvSpPr txBox="1"/>
          <p:nvPr/>
        </p:nvSpPr>
        <p:spPr>
          <a:xfrm>
            <a:off x="0" y="4368975"/>
            <a:ext cx="9095700" cy="7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a:solidFill>
                  <a:schemeClr val="dk1"/>
                </a:solidFill>
                <a:latin typeface="Fjalla One"/>
                <a:ea typeface="Fjalla One"/>
                <a:cs typeface="Fjalla One"/>
                <a:sym typeface="Fjalla One"/>
              </a:rPr>
              <a:t>Advocacy ꘡ Collective Impact ꘡ Convening ꘡ Leadership Development  ꘡ Movement Building ꘡ Network Building ꘡ </a:t>
            </a:r>
            <a:endParaRPr sz="1400" b="1">
              <a:solidFill>
                <a:schemeClr val="dk1"/>
              </a:solidFill>
              <a:latin typeface="Fjalla One"/>
              <a:ea typeface="Fjalla One"/>
              <a:cs typeface="Fjalla One"/>
              <a:sym typeface="Fjalla One"/>
            </a:endParaRPr>
          </a:p>
          <a:p>
            <a:pPr marL="0" lvl="0" indent="0" algn="ctr" rtl="0">
              <a:spcBef>
                <a:spcPts val="0"/>
              </a:spcBef>
              <a:spcAft>
                <a:spcPts val="0"/>
              </a:spcAft>
              <a:buNone/>
            </a:pPr>
            <a:r>
              <a:rPr lang="en" sz="1400" b="1">
                <a:solidFill>
                  <a:schemeClr val="dk1"/>
                </a:solidFill>
                <a:latin typeface="Fjalla One"/>
                <a:ea typeface="Fjalla One"/>
                <a:cs typeface="Fjalla One"/>
                <a:sym typeface="Fjalla One"/>
              </a:rPr>
              <a:t>Research ꘡ Public Will Building ꘡ Policy ꘡ Resource Development ꘡ Technical Assistance ꘡ Systems Change</a:t>
            </a:r>
            <a:endParaRPr sz="1400" b="1">
              <a:solidFill>
                <a:schemeClr val="dk1"/>
              </a:solidFill>
              <a:latin typeface="Fjalla One"/>
              <a:ea typeface="Fjalla One"/>
              <a:cs typeface="Fjalla One"/>
              <a:sym typeface="Fjalla One"/>
            </a:endParaRPr>
          </a:p>
          <a:p>
            <a:pPr marL="0" lvl="0" indent="0" algn="ctr" rtl="0">
              <a:spcBef>
                <a:spcPts val="0"/>
              </a:spcBef>
              <a:spcAft>
                <a:spcPts val="0"/>
              </a:spcAft>
              <a:buNone/>
            </a:pPr>
            <a:endParaRPr sz="1400" b="1">
              <a:solidFill>
                <a:srgbClr val="D33832"/>
              </a:solidFill>
              <a:latin typeface="Fjalla One"/>
              <a:ea typeface="Fjalla One"/>
              <a:cs typeface="Fjalla One"/>
              <a:sym typeface="Fjalla One"/>
            </a:endParaRPr>
          </a:p>
        </p:txBody>
      </p:sp>
      <p:pic>
        <p:nvPicPr>
          <p:cNvPr id="108" name="Google Shape;108;p20"/>
          <p:cNvPicPr preferRelativeResize="0"/>
          <p:nvPr/>
        </p:nvPicPr>
        <p:blipFill>
          <a:blip r:embed="rId5">
            <a:alphaModFix/>
          </a:blip>
          <a:stretch>
            <a:fillRect/>
          </a:stretch>
        </p:blipFill>
        <p:spPr>
          <a:xfrm>
            <a:off x="6406900" y="0"/>
            <a:ext cx="2737093" cy="2468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endParaRPr/>
          </a:p>
        </p:txBody>
      </p:sp>
      <p:sp>
        <p:nvSpPr>
          <p:cNvPr id="114" name="Google Shape;114;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1400"/>
              <a:buNone/>
            </a:pPr>
            <a:endParaRPr/>
          </a:p>
        </p:txBody>
      </p:sp>
      <p:pic>
        <p:nvPicPr>
          <p:cNvPr id="115" name="Google Shape;115;p2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6" name="Google Shape;116;p2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pic>
        <p:nvPicPr>
          <p:cNvPr id="121" name="Google Shape;121;p22"/>
          <p:cNvPicPr preferRelativeResize="0"/>
          <p:nvPr/>
        </p:nvPicPr>
        <p:blipFill rotWithShape="1">
          <a:blip r:embed="rId4">
            <a:alphaModFix/>
          </a:blip>
          <a:srcRect/>
          <a:stretch/>
        </p:blipFill>
        <p:spPr>
          <a:xfrm>
            <a:off x="18906" y="1460789"/>
            <a:ext cx="9106194" cy="2221911"/>
          </a:xfrm>
          <a:prstGeom prst="rect">
            <a:avLst/>
          </a:prstGeom>
          <a:noFill/>
          <a:ln>
            <a:noFill/>
          </a:ln>
        </p:spPr>
      </p:pic>
      <p:sp>
        <p:nvSpPr>
          <p:cNvPr id="122" name="Google Shape;122;p22"/>
          <p:cNvSpPr/>
          <p:nvPr/>
        </p:nvSpPr>
        <p:spPr>
          <a:xfrm>
            <a:off x="174000" y="309125"/>
            <a:ext cx="7627800" cy="420000"/>
          </a:xfrm>
          <a:prstGeom prst="rect">
            <a:avLst/>
          </a:prstGeom>
          <a:noFill/>
          <a:ln>
            <a:noFill/>
          </a:ln>
        </p:spPr>
        <p:txBody>
          <a:bodyPr spcFirstLastPara="1" wrap="square" lIns="68575" tIns="34275" rIns="68575" bIns="34275" anchor="t" anchorCtr="0">
            <a:noAutofit/>
          </a:bodyPr>
          <a:lstStyle/>
          <a:p>
            <a:pPr marL="0" marR="0" lvl="0" indent="0" algn="l" rtl="0">
              <a:lnSpc>
                <a:spcPct val="80000"/>
              </a:lnSpc>
              <a:spcBef>
                <a:spcPts val="0"/>
              </a:spcBef>
              <a:spcAft>
                <a:spcPts val="0"/>
              </a:spcAft>
              <a:buClr>
                <a:schemeClr val="dk1"/>
              </a:buClr>
              <a:buSzPts val="2300"/>
              <a:buFont typeface="Fjalla One"/>
              <a:buNone/>
            </a:pPr>
            <a:r>
              <a:rPr lang="en" sz="3000" b="1" i="0" u="none" strike="noStrike" cap="none">
                <a:solidFill>
                  <a:schemeClr val="dk1"/>
                </a:solidFill>
                <a:latin typeface="Fjalla One"/>
                <a:ea typeface="Fjalla One"/>
                <a:cs typeface="Fjalla One"/>
                <a:sym typeface="Fjalla One"/>
              </a:rPr>
              <a:t>Creativity Challenge: </a:t>
            </a:r>
            <a:endParaRPr sz="30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2300"/>
              <a:buFont typeface="Fjalla One"/>
              <a:buNone/>
            </a:pPr>
            <a:r>
              <a:rPr lang="en" sz="3000" b="1" i="0" u="none" strike="noStrike" cap="none">
                <a:solidFill>
                  <a:schemeClr val="dk1"/>
                </a:solidFill>
                <a:latin typeface="Fjalla One"/>
                <a:ea typeface="Fjalla One"/>
                <a:cs typeface="Fjalla One"/>
                <a:sym typeface="Fjalla One"/>
              </a:rPr>
              <a:t>The State of Arts Education in California</a:t>
            </a:r>
            <a:endParaRPr sz="3000" b="1" i="0" u="none" strike="noStrike" cap="none">
              <a:solidFill>
                <a:schemeClr val="dk1"/>
              </a:solidFill>
              <a:latin typeface="Fjalla One"/>
              <a:ea typeface="Fjalla One"/>
              <a:cs typeface="Fjalla One"/>
              <a:sym typeface="Fjalla O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p:nvPr/>
        </p:nvSpPr>
        <p:spPr>
          <a:xfrm>
            <a:off x="0" y="4391025"/>
            <a:ext cx="9144000" cy="752400"/>
          </a:xfrm>
          <a:prstGeom prst="rect">
            <a:avLst/>
          </a:prstGeom>
          <a:solidFill>
            <a:srgbClr val="3C7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8" name="Google Shape;128;p23"/>
          <p:cNvSpPr txBox="1">
            <a:spLocks noGrp="1"/>
          </p:cNvSpPr>
          <p:nvPr>
            <p:ph type="sldNum" idx="12"/>
          </p:nvPr>
        </p:nvSpPr>
        <p:spPr>
          <a:xfrm>
            <a:off x="6417588" y="3562388"/>
            <a:ext cx="411600" cy="295200"/>
          </a:xfrm>
          <a:prstGeom prst="rect">
            <a:avLst/>
          </a:prstGeom>
        </p:spPr>
        <p:txBody>
          <a:bodyPr spcFirstLastPara="1" wrap="square" lIns="91425" tIns="91425" rIns="91425" bIns="91425" anchor="t" anchorCtr="0">
            <a:normAutofit fontScale="85000" lnSpcReduction="20000"/>
          </a:bodyPr>
          <a:lstStyle/>
          <a:p>
            <a:pPr marL="0" lvl="0" indent="0" algn="r" rtl="0">
              <a:spcBef>
                <a:spcPts val="0"/>
              </a:spcBef>
              <a:spcAft>
                <a:spcPts val="0"/>
              </a:spcAft>
              <a:buNone/>
            </a:pPr>
            <a:fld id="{00000000-1234-1234-1234-123412341234}" type="slidenum">
              <a:rPr lang="en"/>
              <a:t>5</a:t>
            </a:fld>
            <a:endParaRPr/>
          </a:p>
        </p:txBody>
      </p:sp>
      <p:pic>
        <p:nvPicPr>
          <p:cNvPr id="129" name="Google Shape;129;p23"/>
          <p:cNvPicPr preferRelativeResize="0"/>
          <p:nvPr/>
        </p:nvPicPr>
        <p:blipFill>
          <a:blip r:embed="rId3">
            <a:alphaModFix/>
          </a:blip>
          <a:stretch>
            <a:fillRect/>
          </a:stretch>
        </p:blipFill>
        <p:spPr>
          <a:xfrm>
            <a:off x="1226806" y="1234509"/>
            <a:ext cx="6690389" cy="2816831"/>
          </a:xfrm>
          <a:prstGeom prst="rect">
            <a:avLst/>
          </a:prstGeom>
          <a:noFill/>
          <a:ln>
            <a:noFill/>
          </a:ln>
        </p:spPr>
      </p:pic>
      <p:sp>
        <p:nvSpPr>
          <p:cNvPr id="130" name="Google Shape;130;p23"/>
          <p:cNvSpPr/>
          <p:nvPr/>
        </p:nvSpPr>
        <p:spPr>
          <a:xfrm>
            <a:off x="5864906" y="2358169"/>
            <a:ext cx="1885200" cy="490200"/>
          </a:xfrm>
          <a:prstGeom prst="ellipse">
            <a:avLst/>
          </a:prstGeom>
          <a:noFill/>
          <a:ln w="21425"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31" name="Google Shape;131;p23"/>
          <p:cNvSpPr/>
          <p:nvPr/>
        </p:nvSpPr>
        <p:spPr>
          <a:xfrm>
            <a:off x="90150" y="0"/>
            <a:ext cx="9144000" cy="752400"/>
          </a:xfrm>
          <a:prstGeom prst="rect">
            <a:avLst/>
          </a:prstGeom>
          <a:solidFill>
            <a:srgbClr val="3C7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2" name="Google Shape;132;p23"/>
          <p:cNvSpPr/>
          <p:nvPr/>
        </p:nvSpPr>
        <p:spPr>
          <a:xfrm>
            <a:off x="3570919" y="2848444"/>
            <a:ext cx="1885200" cy="490200"/>
          </a:xfrm>
          <a:prstGeom prst="ellipse">
            <a:avLst/>
          </a:prstGeom>
          <a:noFill/>
          <a:ln w="21425"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33" name="Google Shape;133;p23"/>
          <p:cNvSpPr/>
          <p:nvPr/>
        </p:nvSpPr>
        <p:spPr>
          <a:xfrm>
            <a:off x="3629363" y="3561056"/>
            <a:ext cx="1885200" cy="490200"/>
          </a:xfrm>
          <a:prstGeom prst="ellipse">
            <a:avLst/>
          </a:prstGeom>
          <a:noFill/>
          <a:ln w="21425" cap="flat" cmpd="sng">
            <a:solidFill>
              <a:schemeClr val="accent1"/>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34" name="Google Shape;134;p23"/>
          <p:cNvSpPr txBox="1"/>
          <p:nvPr/>
        </p:nvSpPr>
        <p:spPr>
          <a:xfrm>
            <a:off x="507237" y="102894"/>
            <a:ext cx="8198700" cy="649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lt1"/>
                </a:solidFill>
                <a:latin typeface="Fjalla One"/>
                <a:ea typeface="Fjalla One"/>
                <a:cs typeface="Fjalla One"/>
                <a:sym typeface="Fjalla One"/>
              </a:rPr>
              <a:t>Local Control &amp; Accountability Plan (LCAP)</a:t>
            </a:r>
            <a:endParaRPr sz="1100">
              <a:solidFill>
                <a:schemeClr val="lt1"/>
              </a:solidFill>
              <a:latin typeface="Fjalla One"/>
              <a:ea typeface="Fjalla One"/>
              <a:cs typeface="Fjalla One"/>
              <a:sym typeface="Fjalla On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24"/>
          <p:cNvSpPr txBox="1">
            <a:spLocks noGrp="1"/>
          </p:cNvSpPr>
          <p:nvPr>
            <p:ph type="sldNum" idx="12"/>
          </p:nvPr>
        </p:nvSpPr>
        <p:spPr>
          <a:xfrm>
            <a:off x="8610600" y="6356350"/>
            <a:ext cx="2743200" cy="3651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6</a:t>
            </a:fld>
            <a:endParaRPr/>
          </a:p>
        </p:txBody>
      </p:sp>
      <p:pic>
        <p:nvPicPr>
          <p:cNvPr id="140" name="Google Shape;140;p24"/>
          <p:cNvPicPr preferRelativeResize="0"/>
          <p:nvPr/>
        </p:nvPicPr>
        <p:blipFill rotWithShape="1">
          <a:blip r:embed="rId4">
            <a:alphaModFix/>
          </a:blip>
          <a:srcRect t="159" b="159"/>
          <a:stretch/>
        </p:blipFill>
        <p:spPr>
          <a:xfrm>
            <a:off x="5470975" y="1028763"/>
            <a:ext cx="2645399" cy="3422525"/>
          </a:xfrm>
          <a:prstGeom prst="rect">
            <a:avLst/>
          </a:prstGeom>
          <a:noFill/>
          <a:ln>
            <a:noFill/>
          </a:ln>
        </p:spPr>
      </p:pic>
      <p:sp>
        <p:nvSpPr>
          <p:cNvPr id="141" name="Google Shape;141;p24"/>
          <p:cNvSpPr txBox="1"/>
          <p:nvPr/>
        </p:nvSpPr>
        <p:spPr>
          <a:xfrm>
            <a:off x="187900" y="1172400"/>
            <a:ext cx="5105700" cy="3971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FFFFFF"/>
              </a:buClr>
              <a:buSzPts val="1600"/>
              <a:buChar char="●"/>
            </a:pPr>
            <a:r>
              <a:rPr lang="en" sz="1600" b="1">
                <a:solidFill>
                  <a:srgbClr val="FFFFFF"/>
                </a:solidFill>
              </a:rPr>
              <a:t>Arts education is required in California (EC 51210 &amp; 51220), but access depends on local decisions, </a:t>
            </a:r>
            <a:r>
              <a:rPr lang="en" sz="1600">
                <a:solidFill>
                  <a:srgbClr val="FFFFFF"/>
                </a:solidFill>
              </a:rPr>
              <a:t>creating persistent inequities across schools and districts. </a:t>
            </a:r>
            <a:endParaRPr sz="1600">
              <a:solidFill>
                <a:srgbClr val="FFFFFF"/>
              </a:solidFill>
            </a:endParaRPr>
          </a:p>
          <a:p>
            <a:pPr marL="0" lvl="0" indent="0" algn="l" rtl="0">
              <a:spcBef>
                <a:spcPts val="0"/>
              </a:spcBef>
              <a:spcAft>
                <a:spcPts val="0"/>
              </a:spcAft>
              <a:buNone/>
            </a:pPr>
            <a:endParaRPr sz="1600">
              <a:solidFill>
                <a:srgbClr val="FFFFFF"/>
              </a:solidFill>
            </a:endParaRPr>
          </a:p>
          <a:p>
            <a:pPr marL="457200" lvl="0" indent="-330200" algn="l" rtl="0">
              <a:spcBef>
                <a:spcPts val="0"/>
              </a:spcBef>
              <a:spcAft>
                <a:spcPts val="0"/>
              </a:spcAft>
              <a:buClr>
                <a:srgbClr val="FFFFFF"/>
              </a:buClr>
              <a:buSzPts val="1600"/>
              <a:buChar char="●"/>
            </a:pPr>
            <a:r>
              <a:rPr lang="en" sz="1600" b="1">
                <a:solidFill>
                  <a:srgbClr val="FFFFFF"/>
                </a:solidFill>
              </a:rPr>
              <a:t>Heavy reliance on local public and private funds deepens arts education inequity,</a:t>
            </a:r>
            <a:r>
              <a:rPr lang="en" sz="1600">
                <a:solidFill>
                  <a:srgbClr val="FFFFFF"/>
                </a:solidFill>
              </a:rPr>
              <a:t> allowing affluent districts to offer robust programs while lower-income communities provide less instruction and fewer dedicated arts staff.</a:t>
            </a:r>
            <a:endParaRPr sz="1600">
              <a:solidFill>
                <a:srgbClr val="FFFFFF"/>
              </a:solidFill>
              <a:latin typeface="Helvetica Neue Light"/>
              <a:ea typeface="Helvetica Neue Light"/>
              <a:cs typeface="Helvetica Neue Light"/>
              <a:sym typeface="Helvetica Neue Light"/>
            </a:endParaRPr>
          </a:p>
          <a:p>
            <a:pPr marL="457200" lvl="0" indent="0" algn="l" rtl="0">
              <a:spcBef>
                <a:spcPts val="0"/>
              </a:spcBef>
              <a:spcAft>
                <a:spcPts val="0"/>
              </a:spcAft>
              <a:buNone/>
            </a:pPr>
            <a:endParaRPr sz="1600">
              <a:solidFill>
                <a:srgbClr val="FFFFFF"/>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600">
              <a:solidFill>
                <a:srgbClr val="FFFFFF"/>
              </a:solidFill>
              <a:latin typeface="Helvetica Neue Light"/>
              <a:ea typeface="Helvetica Neue Light"/>
              <a:cs typeface="Helvetica Neue Light"/>
              <a:sym typeface="Helvetica Neue Light"/>
            </a:endParaRPr>
          </a:p>
        </p:txBody>
      </p:sp>
      <p:sp>
        <p:nvSpPr>
          <p:cNvPr id="142" name="Google Shape;142;p24"/>
          <p:cNvSpPr txBox="1"/>
          <p:nvPr/>
        </p:nvSpPr>
        <p:spPr>
          <a:xfrm>
            <a:off x="259025" y="141750"/>
            <a:ext cx="7537800" cy="134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4800" b="1">
                <a:solidFill>
                  <a:schemeClr val="lt1"/>
                </a:solidFill>
                <a:latin typeface="Fjalla One"/>
                <a:ea typeface="Fjalla One"/>
                <a:cs typeface="Fjalla One"/>
                <a:sym typeface="Fjalla One"/>
              </a:rPr>
              <a:t>Arts Ed Inequity</a:t>
            </a:r>
            <a:endParaRPr sz="4800" b="1">
              <a:solidFill>
                <a:schemeClr val="lt1"/>
              </a:solidFill>
              <a:latin typeface="Fjalla One"/>
              <a:ea typeface="Fjalla One"/>
              <a:cs typeface="Fjalla One"/>
              <a:sym typeface="Fjalla One"/>
            </a:endParaRPr>
          </a:p>
          <a:p>
            <a:pPr marL="0" lvl="0" indent="0" algn="l" rtl="0">
              <a:lnSpc>
                <a:spcPct val="115000"/>
              </a:lnSpc>
              <a:spcBef>
                <a:spcPts val="0"/>
              </a:spcBef>
              <a:spcAft>
                <a:spcPts val="0"/>
              </a:spcAft>
              <a:buNone/>
            </a:pPr>
            <a:endParaRPr sz="2762" b="1">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25"/>
          <p:cNvSpPr txBox="1"/>
          <p:nvPr/>
        </p:nvSpPr>
        <p:spPr>
          <a:xfrm>
            <a:off x="271750" y="173525"/>
            <a:ext cx="8708100" cy="88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600"/>
              </a:spcAft>
              <a:buClr>
                <a:schemeClr val="dk1"/>
              </a:buClr>
              <a:buSzPts val="1100"/>
              <a:buFont typeface="Arial"/>
              <a:buNone/>
            </a:pPr>
            <a:r>
              <a:rPr lang="en" sz="1700" b="1">
                <a:solidFill>
                  <a:schemeClr val="lt1"/>
                </a:solidFill>
                <a:latin typeface="Fjalla One"/>
                <a:ea typeface="Fjalla One"/>
                <a:cs typeface="Fjalla One"/>
                <a:sym typeface="Fjalla One"/>
              </a:rPr>
              <a:t>CHAPTER 5.1. The Arts and Music in Schools—Funding Guarantee and Accountability Act [8820 - 8822]</a:t>
            </a:r>
            <a:r>
              <a:rPr lang="en" sz="1700">
                <a:solidFill>
                  <a:schemeClr val="lt1"/>
                </a:solidFill>
                <a:latin typeface="Fjalla One"/>
                <a:ea typeface="Fjalla One"/>
                <a:cs typeface="Fjalla One"/>
                <a:sym typeface="Fjalla One"/>
              </a:rPr>
              <a:t>  </a:t>
            </a:r>
            <a:r>
              <a:rPr lang="en" sz="1700" i="1">
                <a:solidFill>
                  <a:schemeClr val="lt1"/>
                </a:solidFill>
                <a:latin typeface="Fjalla One"/>
                <a:ea typeface="Fjalla One"/>
                <a:cs typeface="Fjalla One"/>
                <a:sym typeface="Fjalla One"/>
              </a:rPr>
              <a:t>( Chapter 5.1 added November 8, 2022, by initiative Proposition 28, Sec. 2.1. )</a:t>
            </a:r>
            <a:endParaRPr sz="1700" b="1">
              <a:solidFill>
                <a:srgbClr val="FFFFFF"/>
              </a:solidFill>
              <a:latin typeface="Fjalla One"/>
              <a:ea typeface="Fjalla One"/>
              <a:cs typeface="Fjalla One"/>
              <a:sym typeface="Fjalla One"/>
            </a:endParaRPr>
          </a:p>
        </p:txBody>
      </p:sp>
      <p:sp>
        <p:nvSpPr>
          <p:cNvPr id="148" name="Google Shape;148;p25"/>
          <p:cNvSpPr txBox="1">
            <a:spLocks noGrp="1"/>
          </p:cNvSpPr>
          <p:nvPr>
            <p:ph type="sldNum" idx="12"/>
          </p:nvPr>
        </p:nvSpPr>
        <p:spPr>
          <a:xfrm>
            <a:off x="8610600" y="6356350"/>
            <a:ext cx="2743200" cy="3651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pic>
        <p:nvPicPr>
          <p:cNvPr id="149" name="Google Shape;149;p25"/>
          <p:cNvPicPr preferRelativeResize="0"/>
          <p:nvPr/>
        </p:nvPicPr>
        <p:blipFill>
          <a:blip r:embed="rId4">
            <a:alphaModFix/>
          </a:blip>
          <a:stretch>
            <a:fillRect/>
          </a:stretch>
        </p:blipFill>
        <p:spPr>
          <a:xfrm>
            <a:off x="271750" y="1174250"/>
            <a:ext cx="3307449" cy="3438102"/>
          </a:xfrm>
          <a:prstGeom prst="rect">
            <a:avLst/>
          </a:prstGeom>
          <a:noFill/>
          <a:ln>
            <a:noFill/>
          </a:ln>
        </p:spPr>
      </p:pic>
      <p:sp>
        <p:nvSpPr>
          <p:cNvPr id="150" name="Google Shape;150;p25"/>
          <p:cNvSpPr txBox="1"/>
          <p:nvPr/>
        </p:nvSpPr>
        <p:spPr>
          <a:xfrm>
            <a:off x="3855475" y="1430075"/>
            <a:ext cx="4889400" cy="2816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1900">
                <a:solidFill>
                  <a:schemeClr val="lt1"/>
                </a:solidFill>
                <a:latin typeface="Fjalla One"/>
                <a:ea typeface="Fjalla One"/>
                <a:cs typeface="Fjalla One"/>
                <a:sym typeface="Fjalla One"/>
              </a:rPr>
              <a:t>8820.</a:t>
            </a:r>
            <a:endParaRPr sz="1900">
              <a:solidFill>
                <a:schemeClr val="lt1"/>
              </a:solidFill>
              <a:latin typeface="Fjalla One"/>
              <a:ea typeface="Fjalla One"/>
              <a:cs typeface="Fjalla One"/>
              <a:sym typeface="Fjalla One"/>
            </a:endParaRPr>
          </a:p>
          <a:p>
            <a:pPr marL="0" lvl="0" indent="0" algn="l" rtl="0">
              <a:lnSpc>
                <a:spcPct val="115000"/>
              </a:lnSpc>
              <a:spcBef>
                <a:spcPts val="0"/>
              </a:spcBef>
              <a:spcAft>
                <a:spcPts val="0"/>
              </a:spcAft>
              <a:buNone/>
            </a:pPr>
            <a:r>
              <a:rPr lang="en" sz="1900">
                <a:solidFill>
                  <a:schemeClr val="lt1"/>
                </a:solidFill>
                <a:latin typeface="Fjalla One"/>
                <a:ea typeface="Fjalla One"/>
                <a:cs typeface="Fjalla One"/>
                <a:sym typeface="Fjalla One"/>
              </a:rPr>
              <a:t>(a) The Arts and Music in Schools—Funding Guarantee and Accountability Act is hereby established for the purpose of providing a </a:t>
            </a:r>
            <a:r>
              <a:rPr lang="en" sz="1900" b="1" u="sng">
                <a:solidFill>
                  <a:schemeClr val="lt1"/>
                </a:solidFill>
                <a:latin typeface="Fjalla One"/>
                <a:ea typeface="Fjalla One"/>
                <a:cs typeface="Fjalla One"/>
                <a:sym typeface="Fjalla One"/>
              </a:rPr>
              <a:t>minimum</a:t>
            </a:r>
            <a:r>
              <a:rPr lang="en" sz="1900" b="1">
                <a:solidFill>
                  <a:schemeClr val="lt1"/>
                </a:solidFill>
                <a:latin typeface="Fjalla One"/>
                <a:ea typeface="Fjalla One"/>
                <a:cs typeface="Fjalla One"/>
                <a:sym typeface="Fjalla One"/>
              </a:rPr>
              <a:t> </a:t>
            </a:r>
            <a:r>
              <a:rPr lang="en" sz="1900">
                <a:solidFill>
                  <a:schemeClr val="lt1"/>
                </a:solidFill>
                <a:latin typeface="Fjalla One"/>
                <a:ea typeface="Fjalla One"/>
                <a:cs typeface="Fjalla One"/>
                <a:sym typeface="Fjalla One"/>
              </a:rPr>
              <a:t>source of annual funding for K–12 public schools, including public charter schools, to </a:t>
            </a:r>
            <a:r>
              <a:rPr lang="en" sz="1900" b="1" u="sng">
                <a:solidFill>
                  <a:schemeClr val="lt1"/>
                </a:solidFill>
                <a:latin typeface="Fjalla One"/>
                <a:ea typeface="Fjalla One"/>
                <a:cs typeface="Fjalla One"/>
                <a:sym typeface="Fjalla One"/>
              </a:rPr>
              <a:t>supplement</a:t>
            </a:r>
            <a:r>
              <a:rPr lang="en" sz="1900" b="1">
                <a:solidFill>
                  <a:schemeClr val="lt1"/>
                </a:solidFill>
                <a:latin typeface="Fjalla One"/>
                <a:ea typeface="Fjalla One"/>
                <a:cs typeface="Fjalla One"/>
                <a:sym typeface="Fjalla One"/>
              </a:rPr>
              <a:t> </a:t>
            </a:r>
            <a:r>
              <a:rPr lang="en" sz="1900">
                <a:solidFill>
                  <a:schemeClr val="lt1"/>
                </a:solidFill>
                <a:latin typeface="Fjalla One"/>
                <a:ea typeface="Fjalla One"/>
                <a:cs typeface="Fjalla One"/>
                <a:sym typeface="Fjalla One"/>
              </a:rPr>
              <a:t>arts education programs for pupils attending those schools.</a:t>
            </a:r>
            <a:endParaRPr sz="1900">
              <a:solidFill>
                <a:schemeClr val="lt1"/>
              </a:solidFill>
              <a:latin typeface="Fjalla One"/>
              <a:ea typeface="Fjalla One"/>
              <a:cs typeface="Fjalla One"/>
              <a:sym typeface="Fjalla On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6"/>
          <p:cNvSpPr txBox="1"/>
          <p:nvPr/>
        </p:nvSpPr>
        <p:spPr>
          <a:xfrm>
            <a:off x="184250" y="133175"/>
            <a:ext cx="6087900" cy="800100"/>
          </a:xfrm>
          <a:prstGeom prst="rect">
            <a:avLst/>
          </a:prstGeom>
          <a:noFill/>
          <a:ln>
            <a:noFill/>
          </a:ln>
        </p:spPr>
        <p:txBody>
          <a:bodyPr spcFirstLastPara="1" wrap="square" lIns="82725" tIns="82725" rIns="82725" bIns="82725" anchor="t" anchorCtr="0">
            <a:noAutofit/>
          </a:bodyPr>
          <a:lstStyle/>
          <a:p>
            <a:pPr marL="0" lvl="0" indent="0" algn="l" rtl="0">
              <a:spcBef>
                <a:spcPts val="0"/>
              </a:spcBef>
              <a:spcAft>
                <a:spcPts val="0"/>
              </a:spcAft>
              <a:buNone/>
            </a:pPr>
            <a:r>
              <a:rPr lang="en" sz="4343" b="1">
                <a:solidFill>
                  <a:schemeClr val="lt1"/>
                </a:solidFill>
                <a:latin typeface="Fjalla One"/>
                <a:ea typeface="Fjalla One"/>
                <a:cs typeface="Fjalla One"/>
                <a:sym typeface="Fjalla One"/>
              </a:rPr>
              <a:t>Prop 28 Implementation </a:t>
            </a:r>
            <a:r>
              <a:rPr lang="en" sz="1538" b="1">
                <a:solidFill>
                  <a:schemeClr val="lt1"/>
                </a:solidFill>
                <a:latin typeface="Fjalla One"/>
                <a:ea typeface="Fjalla One"/>
                <a:cs typeface="Fjalla One"/>
                <a:sym typeface="Fjalla One"/>
              </a:rPr>
              <a:t>(community perspective)</a:t>
            </a:r>
            <a:endParaRPr sz="1538" b="1">
              <a:solidFill>
                <a:srgbClr val="FFFFFF"/>
              </a:solidFill>
              <a:latin typeface="Fjalla One"/>
              <a:ea typeface="Fjalla One"/>
              <a:cs typeface="Fjalla One"/>
              <a:sym typeface="Fjalla One"/>
            </a:endParaRPr>
          </a:p>
        </p:txBody>
      </p:sp>
      <p:sp>
        <p:nvSpPr>
          <p:cNvPr id="156" name="Google Shape;156;p26"/>
          <p:cNvSpPr txBox="1"/>
          <p:nvPr/>
        </p:nvSpPr>
        <p:spPr>
          <a:xfrm>
            <a:off x="184250" y="1243350"/>
            <a:ext cx="7655700" cy="3620400"/>
          </a:xfrm>
          <a:prstGeom prst="rect">
            <a:avLst/>
          </a:prstGeom>
          <a:noFill/>
          <a:ln>
            <a:noFill/>
          </a:ln>
        </p:spPr>
        <p:txBody>
          <a:bodyPr spcFirstLastPara="1" wrap="square" lIns="82725" tIns="82725" rIns="82725" bIns="82725" anchor="t" anchorCtr="0">
            <a:noAutofit/>
          </a:bodyPr>
          <a:lstStyle/>
          <a:p>
            <a:pPr marL="413713" lvl="0" indent="-305748" algn="l" rtl="0">
              <a:spcBef>
                <a:spcPts val="0"/>
              </a:spcBef>
              <a:spcAft>
                <a:spcPts val="0"/>
              </a:spcAft>
              <a:buClr>
                <a:srgbClr val="FFFFFF"/>
              </a:buClr>
              <a:buSzPts val="1557"/>
              <a:buChar char="●"/>
            </a:pPr>
            <a:r>
              <a:rPr lang="en" sz="1557" b="1">
                <a:solidFill>
                  <a:srgbClr val="FFFFFF"/>
                </a:solidFill>
                <a:latin typeface="Helvetica Neue"/>
                <a:ea typeface="Helvetica Neue"/>
                <a:cs typeface="Helvetica Neue"/>
                <a:sym typeface="Helvetica Neue"/>
              </a:rPr>
              <a:t>Optimism: </a:t>
            </a:r>
            <a:r>
              <a:rPr lang="en" sz="1557">
                <a:solidFill>
                  <a:srgbClr val="FFFFFF"/>
                </a:solidFill>
                <a:latin typeface="Helvetica Neue Light"/>
                <a:ea typeface="Helvetica Neue Light"/>
                <a:cs typeface="Helvetica Neue Light"/>
                <a:sym typeface="Helvetica Neue Light"/>
              </a:rPr>
              <a:t>excitement about the influx of new funds and a focus for their advocacy. </a:t>
            </a:r>
            <a:endParaRPr sz="1557">
              <a:solidFill>
                <a:srgbClr val="FFFFFF"/>
              </a:solidFill>
              <a:latin typeface="Helvetica Neue Light"/>
              <a:ea typeface="Helvetica Neue Light"/>
              <a:cs typeface="Helvetica Neue Light"/>
              <a:sym typeface="Helvetica Neue Light"/>
            </a:endParaRPr>
          </a:p>
          <a:p>
            <a:pPr marL="413713" lvl="0" indent="0" algn="l" rtl="0">
              <a:spcBef>
                <a:spcPts val="0"/>
              </a:spcBef>
              <a:spcAft>
                <a:spcPts val="0"/>
              </a:spcAft>
              <a:buNone/>
            </a:pPr>
            <a:endParaRPr sz="1557">
              <a:solidFill>
                <a:srgbClr val="FFFFFF"/>
              </a:solidFill>
              <a:latin typeface="Helvetica Neue Light"/>
              <a:ea typeface="Helvetica Neue Light"/>
              <a:cs typeface="Helvetica Neue Light"/>
              <a:sym typeface="Helvetica Neue Light"/>
            </a:endParaRPr>
          </a:p>
          <a:p>
            <a:pPr marL="413713" lvl="0" indent="-305748" algn="l" rtl="0">
              <a:spcBef>
                <a:spcPts val="0"/>
              </a:spcBef>
              <a:spcAft>
                <a:spcPts val="0"/>
              </a:spcAft>
              <a:buClr>
                <a:srgbClr val="FFFFFF"/>
              </a:buClr>
              <a:buSzPts val="1557"/>
              <a:buFont typeface="Helvetica Neue Light"/>
              <a:buChar char="●"/>
            </a:pPr>
            <a:r>
              <a:rPr lang="en" sz="1557" b="1">
                <a:solidFill>
                  <a:srgbClr val="FFFFFF"/>
                </a:solidFill>
                <a:latin typeface="Helvetica Neue"/>
                <a:ea typeface="Helvetica Neue"/>
                <a:cs typeface="Helvetica Neue"/>
                <a:sym typeface="Helvetica Neue"/>
              </a:rPr>
              <a:t>Confusion:</a:t>
            </a:r>
            <a:r>
              <a:rPr lang="en" sz="1557">
                <a:solidFill>
                  <a:srgbClr val="FFFFFF"/>
                </a:solidFill>
                <a:latin typeface="Helvetica Neue Light"/>
                <a:ea typeface="Helvetica Neue Light"/>
                <a:cs typeface="Helvetica Neue Light"/>
                <a:sym typeface="Helvetica Neue Light"/>
              </a:rPr>
              <a:t> some advocates are asking why they are not seeing increases in arts education at their school site. Asking for clarity for the “supplement, not supplant” requirement, allowable uses and how to hold schools accountable. </a:t>
            </a:r>
            <a:endParaRPr sz="1557">
              <a:solidFill>
                <a:srgbClr val="FFFFFF"/>
              </a:solidFill>
              <a:latin typeface="Helvetica Neue Light"/>
              <a:ea typeface="Helvetica Neue Light"/>
              <a:cs typeface="Helvetica Neue Light"/>
              <a:sym typeface="Helvetica Neue Light"/>
            </a:endParaRPr>
          </a:p>
          <a:p>
            <a:pPr marL="413713" lvl="0" indent="0" algn="l" rtl="0">
              <a:spcBef>
                <a:spcPts val="0"/>
              </a:spcBef>
              <a:spcAft>
                <a:spcPts val="0"/>
              </a:spcAft>
              <a:buNone/>
            </a:pPr>
            <a:endParaRPr sz="1557">
              <a:solidFill>
                <a:srgbClr val="FFFFFF"/>
              </a:solidFill>
              <a:latin typeface="Helvetica Neue Light"/>
              <a:ea typeface="Helvetica Neue Light"/>
              <a:cs typeface="Helvetica Neue Light"/>
              <a:sym typeface="Helvetica Neue Light"/>
            </a:endParaRPr>
          </a:p>
          <a:p>
            <a:pPr marL="413713" lvl="0" indent="-305748" algn="l" rtl="0">
              <a:spcBef>
                <a:spcPts val="0"/>
              </a:spcBef>
              <a:spcAft>
                <a:spcPts val="0"/>
              </a:spcAft>
              <a:buClr>
                <a:srgbClr val="FFFFFF"/>
              </a:buClr>
              <a:buSzPts val="1557"/>
              <a:buFont typeface="Helvetica Neue Light"/>
              <a:buChar char="●"/>
            </a:pPr>
            <a:r>
              <a:rPr lang="en" sz="1557" b="1">
                <a:solidFill>
                  <a:srgbClr val="FFFFFF"/>
                </a:solidFill>
                <a:latin typeface="Helvetica Neue"/>
                <a:ea typeface="Helvetica Neue"/>
                <a:cs typeface="Helvetica Neue"/>
                <a:sym typeface="Helvetica Neue"/>
              </a:rPr>
              <a:t>Changing Roles: </a:t>
            </a:r>
            <a:r>
              <a:rPr lang="en" sz="1557">
                <a:solidFill>
                  <a:srgbClr val="FFFFFF"/>
                </a:solidFill>
                <a:latin typeface="Helvetica Neue Light"/>
                <a:ea typeface="Helvetica Neue Light"/>
                <a:cs typeface="Helvetica Neue Light"/>
                <a:sym typeface="Helvetica Neue Light"/>
              </a:rPr>
              <a:t>Some community arts organizations note that P28 staffing requirements have reduced direct contracts from schools for arts programming, requiring them to reshape their role as arts education providers. </a:t>
            </a:r>
            <a:endParaRPr sz="1557">
              <a:solidFill>
                <a:srgbClr val="FFFFFF"/>
              </a:solidFill>
              <a:latin typeface="Helvetica Neue Light"/>
              <a:ea typeface="Helvetica Neue Light"/>
              <a:cs typeface="Helvetica Neue Light"/>
              <a:sym typeface="Helvetica Neue Light"/>
            </a:endParaRPr>
          </a:p>
          <a:p>
            <a:pPr marL="413713" lvl="0" indent="0" algn="l" rtl="0">
              <a:spcBef>
                <a:spcPts val="0"/>
              </a:spcBef>
              <a:spcAft>
                <a:spcPts val="0"/>
              </a:spcAft>
              <a:buNone/>
            </a:pPr>
            <a:endParaRPr sz="1557">
              <a:solidFill>
                <a:srgbClr val="FFFFFF"/>
              </a:solidFill>
              <a:latin typeface="Helvetica Neue Light"/>
              <a:ea typeface="Helvetica Neue Light"/>
              <a:cs typeface="Helvetica Neue Light"/>
              <a:sym typeface="Helvetica Neue Light"/>
            </a:endParaRPr>
          </a:p>
          <a:p>
            <a:pPr marL="413713" lvl="0" indent="-305748" algn="l" rtl="0">
              <a:spcBef>
                <a:spcPts val="0"/>
              </a:spcBef>
              <a:spcAft>
                <a:spcPts val="0"/>
              </a:spcAft>
              <a:buClr>
                <a:srgbClr val="FFFFFF"/>
              </a:buClr>
              <a:buSzPts val="1557"/>
              <a:buFont typeface="Helvetica Neue Light"/>
              <a:buChar char="●"/>
            </a:pPr>
            <a:r>
              <a:rPr lang="en" sz="1557" b="1">
                <a:solidFill>
                  <a:srgbClr val="FFFFFF"/>
                </a:solidFill>
                <a:latin typeface="Helvetica Neue"/>
                <a:ea typeface="Helvetica Neue"/>
                <a:cs typeface="Helvetica Neue"/>
                <a:sym typeface="Helvetica Neue"/>
              </a:rPr>
              <a:t>Critical Friend: </a:t>
            </a:r>
            <a:r>
              <a:rPr lang="en" sz="1557">
                <a:solidFill>
                  <a:srgbClr val="FFFFFF"/>
                </a:solidFill>
                <a:latin typeface="Helvetica Neue Light"/>
                <a:ea typeface="Helvetica Neue Light"/>
                <a:cs typeface="Helvetica Neue Light"/>
                <a:sym typeface="Helvetica Neue Light"/>
              </a:rPr>
              <a:t>Our advocates strive to balance empathy for school districts’ fiscal and operational challenges with a clear, consistent call for faithful Prop 28 implementation—holding firm to equity, transparency, and students’ right to arts education.</a:t>
            </a:r>
            <a:endParaRPr sz="1557">
              <a:solidFill>
                <a:srgbClr val="FFFFFF"/>
              </a:solidFill>
              <a:latin typeface="Helvetica Neue Light"/>
              <a:ea typeface="Helvetica Neue Light"/>
              <a:cs typeface="Helvetica Neue Light"/>
              <a:sym typeface="Helvetica Neue Light"/>
            </a:endParaRPr>
          </a:p>
        </p:txBody>
      </p:sp>
      <p:pic>
        <p:nvPicPr>
          <p:cNvPr id="157" name="Google Shape;157;p26"/>
          <p:cNvPicPr preferRelativeResize="0"/>
          <p:nvPr/>
        </p:nvPicPr>
        <p:blipFill rotWithShape="1">
          <a:blip r:embed="rId4">
            <a:alphaModFix/>
          </a:blip>
          <a:srcRect/>
          <a:stretch/>
        </p:blipFill>
        <p:spPr>
          <a:xfrm>
            <a:off x="7096125" y="57150"/>
            <a:ext cx="1945350" cy="1945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7"/>
          <p:cNvSpPr txBox="1"/>
          <p:nvPr/>
        </p:nvSpPr>
        <p:spPr>
          <a:xfrm>
            <a:off x="675300" y="1004075"/>
            <a:ext cx="7387200" cy="3479400"/>
          </a:xfrm>
          <a:prstGeom prst="rect">
            <a:avLst/>
          </a:prstGeom>
          <a:noFill/>
          <a:ln>
            <a:noFill/>
          </a:ln>
        </p:spPr>
        <p:txBody>
          <a:bodyPr spcFirstLastPara="1" wrap="square" lIns="83525" tIns="83525" rIns="83525" bIns="83525" anchor="t" anchorCtr="0">
            <a:noAutofit/>
          </a:bodyPr>
          <a:lstStyle/>
          <a:p>
            <a:pPr marL="417695" lvl="0" indent="-314917" algn="l" rtl="0">
              <a:spcBef>
                <a:spcPts val="0"/>
              </a:spcBef>
              <a:spcAft>
                <a:spcPts val="0"/>
              </a:spcAft>
              <a:buClr>
                <a:srgbClr val="FFFFFF"/>
              </a:buClr>
              <a:buSzPts val="1670"/>
              <a:buChar char="●"/>
            </a:pPr>
            <a:r>
              <a:rPr lang="en" sz="1670" b="1">
                <a:solidFill>
                  <a:srgbClr val="FFFFFF"/>
                </a:solidFill>
                <a:latin typeface="Helvetica Neue"/>
                <a:ea typeface="Helvetica Neue"/>
                <a:cs typeface="Helvetica Neue"/>
                <a:sym typeface="Helvetica Neue"/>
              </a:rPr>
              <a:t>Prop 28 related</a:t>
            </a:r>
            <a:endParaRPr sz="1670" b="1">
              <a:solidFill>
                <a:srgbClr val="FFFFFF"/>
              </a:solidFill>
              <a:latin typeface="Helvetica Neue"/>
              <a:ea typeface="Helvetica Neue"/>
              <a:cs typeface="Helvetica Neue"/>
              <a:sym typeface="Helvetica Neue"/>
            </a:endParaRPr>
          </a:p>
          <a:p>
            <a:pPr marL="835390" lvl="1" indent="-314917" algn="l" rtl="0">
              <a:spcBef>
                <a:spcPts val="0"/>
              </a:spcBef>
              <a:spcAft>
                <a:spcPts val="0"/>
              </a:spcAft>
              <a:buClr>
                <a:srgbClr val="FFFFFF"/>
              </a:buClr>
              <a:buSzPts val="1670"/>
              <a:buChar char="○"/>
            </a:pPr>
            <a:r>
              <a:rPr lang="en" sz="1670">
                <a:solidFill>
                  <a:srgbClr val="FFFFFF"/>
                </a:solidFill>
                <a:latin typeface="Helvetica Neue Light"/>
                <a:ea typeface="Helvetica Neue Light"/>
                <a:cs typeface="Helvetica Neue Light"/>
                <a:sym typeface="Helvetica Neue Light"/>
              </a:rPr>
              <a:t>Intent vs Letter of the law</a:t>
            </a:r>
            <a:endParaRPr sz="1670">
              <a:solidFill>
                <a:srgbClr val="FFFFFF"/>
              </a:solidFill>
              <a:latin typeface="Helvetica Neue Light"/>
              <a:ea typeface="Helvetica Neue Light"/>
              <a:cs typeface="Helvetica Neue Light"/>
              <a:sym typeface="Helvetica Neue Light"/>
            </a:endParaRPr>
          </a:p>
          <a:p>
            <a:pPr marL="835390" lvl="1" indent="-314917" algn="l" rtl="0">
              <a:spcBef>
                <a:spcPts val="0"/>
              </a:spcBef>
              <a:spcAft>
                <a:spcPts val="0"/>
              </a:spcAft>
              <a:buClr>
                <a:srgbClr val="FFFFFF"/>
              </a:buClr>
              <a:buSzPts val="1670"/>
              <a:buChar char="○"/>
            </a:pPr>
            <a:r>
              <a:rPr lang="en" sz="1670">
                <a:solidFill>
                  <a:srgbClr val="FFFFFF"/>
                </a:solidFill>
                <a:latin typeface="Helvetica Neue Light"/>
                <a:ea typeface="Helvetica Neue Light"/>
                <a:cs typeface="Helvetica Neue Light"/>
                <a:sym typeface="Helvetica Neue Light"/>
              </a:rPr>
              <a:t>Possible unspent funds</a:t>
            </a:r>
            <a:endParaRPr sz="1670">
              <a:solidFill>
                <a:srgbClr val="FFFFFF"/>
              </a:solidFill>
              <a:latin typeface="Helvetica Neue Light"/>
              <a:ea typeface="Helvetica Neue Light"/>
              <a:cs typeface="Helvetica Neue Light"/>
              <a:sym typeface="Helvetica Neue Light"/>
            </a:endParaRPr>
          </a:p>
          <a:p>
            <a:pPr marL="835390" lvl="1" indent="-314917" algn="l" rtl="0">
              <a:spcBef>
                <a:spcPts val="0"/>
              </a:spcBef>
              <a:spcAft>
                <a:spcPts val="0"/>
              </a:spcAft>
              <a:buClr>
                <a:srgbClr val="FFFFFF"/>
              </a:buClr>
              <a:buSzPts val="1670"/>
              <a:buChar char="○"/>
            </a:pPr>
            <a:r>
              <a:rPr lang="en" sz="1670">
                <a:solidFill>
                  <a:srgbClr val="FFFFFF"/>
                </a:solidFill>
                <a:latin typeface="Helvetica Neue Light"/>
                <a:ea typeface="Helvetica Neue Light"/>
                <a:cs typeface="Helvetica Neue Light"/>
                <a:sym typeface="Helvetica Neue Light"/>
              </a:rPr>
              <a:t>Accountability</a:t>
            </a:r>
            <a:endParaRPr sz="1670">
              <a:solidFill>
                <a:srgbClr val="FFFFFF"/>
              </a:solidFill>
              <a:latin typeface="Helvetica Neue Light"/>
              <a:ea typeface="Helvetica Neue Light"/>
              <a:cs typeface="Helvetica Neue Light"/>
              <a:sym typeface="Helvetica Neue Light"/>
            </a:endParaRPr>
          </a:p>
          <a:p>
            <a:pPr marL="835390" lvl="1" indent="-314917" algn="l" rtl="0">
              <a:spcBef>
                <a:spcPts val="0"/>
              </a:spcBef>
              <a:spcAft>
                <a:spcPts val="0"/>
              </a:spcAft>
              <a:buClr>
                <a:srgbClr val="FFFFFF"/>
              </a:buClr>
              <a:buSzPts val="1670"/>
              <a:buFont typeface="Helvetica Neue Light"/>
              <a:buChar char="○"/>
            </a:pPr>
            <a:r>
              <a:rPr lang="en" sz="1670">
                <a:solidFill>
                  <a:srgbClr val="FFFFFF"/>
                </a:solidFill>
                <a:latin typeface="Helvetica Neue Light"/>
                <a:ea typeface="Helvetica Neue Light"/>
                <a:cs typeface="Helvetica Neue Light"/>
                <a:sym typeface="Helvetica Neue Light"/>
              </a:rPr>
              <a:t>Clarity (do not supplant and allowable uses)</a:t>
            </a:r>
            <a:endParaRPr sz="1670">
              <a:solidFill>
                <a:srgbClr val="FFFFFF"/>
              </a:solidFill>
              <a:latin typeface="Helvetica Neue Light"/>
              <a:ea typeface="Helvetica Neue Light"/>
              <a:cs typeface="Helvetica Neue Light"/>
              <a:sym typeface="Helvetica Neue Light"/>
            </a:endParaRPr>
          </a:p>
          <a:p>
            <a:pPr marL="835390" lvl="1" indent="-314917" algn="l" rtl="0">
              <a:spcBef>
                <a:spcPts val="0"/>
              </a:spcBef>
              <a:spcAft>
                <a:spcPts val="0"/>
              </a:spcAft>
              <a:buClr>
                <a:srgbClr val="FFFFFF"/>
              </a:buClr>
              <a:buSzPts val="1670"/>
              <a:buFont typeface="Helvetica Neue Light"/>
              <a:buChar char="○"/>
            </a:pPr>
            <a:r>
              <a:rPr lang="en" sz="1670">
                <a:solidFill>
                  <a:srgbClr val="FFFFFF"/>
                </a:solidFill>
                <a:latin typeface="Helvetica Neue Light"/>
                <a:ea typeface="Helvetica Neue Light"/>
                <a:cs typeface="Helvetica Neue Light"/>
                <a:sym typeface="Helvetica Neue Light"/>
              </a:rPr>
              <a:t>Lack of district level arts education planning and time-limited spending </a:t>
            </a:r>
            <a:r>
              <a:rPr lang="en" sz="1670">
                <a:solidFill>
                  <a:schemeClr val="lt1"/>
                </a:solidFill>
                <a:latin typeface="Helvetica Neue Light"/>
                <a:ea typeface="Helvetica Neue Light"/>
                <a:cs typeface="Helvetica Neue Light"/>
                <a:sym typeface="Helvetica Neue Light"/>
              </a:rPr>
              <a:t>windows </a:t>
            </a:r>
            <a:r>
              <a:rPr lang="en" sz="1670">
                <a:solidFill>
                  <a:srgbClr val="FFFFFF"/>
                </a:solidFill>
                <a:latin typeface="Helvetica Neue Light"/>
                <a:ea typeface="Helvetica Neue Light"/>
                <a:cs typeface="Helvetica Neue Light"/>
                <a:sym typeface="Helvetica Neue Light"/>
              </a:rPr>
              <a:t>(each allocation is available up to three fiscal years) incentivize quick purchases/contracts instead of strategic investments</a:t>
            </a:r>
            <a:endParaRPr sz="1670">
              <a:solidFill>
                <a:srgbClr val="FFFFFF"/>
              </a:solidFill>
              <a:latin typeface="Helvetica Neue Light"/>
              <a:ea typeface="Helvetica Neue Light"/>
              <a:cs typeface="Helvetica Neue Light"/>
              <a:sym typeface="Helvetica Neue Light"/>
            </a:endParaRPr>
          </a:p>
          <a:p>
            <a:pPr marL="835390" lvl="1" indent="-314917" algn="l" rtl="0">
              <a:spcBef>
                <a:spcPts val="0"/>
              </a:spcBef>
              <a:spcAft>
                <a:spcPts val="0"/>
              </a:spcAft>
              <a:buClr>
                <a:srgbClr val="FFFFFF"/>
              </a:buClr>
              <a:buSzPts val="1670"/>
              <a:buFont typeface="Helvetica Neue Light"/>
              <a:buChar char="○"/>
            </a:pPr>
            <a:r>
              <a:rPr lang="en" sz="1670">
                <a:solidFill>
                  <a:srgbClr val="FFFFFF"/>
                </a:solidFill>
                <a:latin typeface="Helvetica Neue Light"/>
                <a:ea typeface="Helvetica Neue Light"/>
                <a:cs typeface="Helvetica Neue Light"/>
                <a:sym typeface="Helvetica Neue Light"/>
              </a:rPr>
              <a:t>Inconsistent community voice and shared decision-making</a:t>
            </a:r>
            <a:endParaRPr sz="1670">
              <a:solidFill>
                <a:srgbClr val="FFFFFF"/>
              </a:solidFill>
              <a:latin typeface="Helvetica Neue Light"/>
              <a:ea typeface="Helvetica Neue Light"/>
              <a:cs typeface="Helvetica Neue Light"/>
              <a:sym typeface="Helvetica Neue Light"/>
            </a:endParaRPr>
          </a:p>
          <a:p>
            <a:pPr marL="417695" lvl="0" indent="-314917" algn="l" rtl="0">
              <a:spcBef>
                <a:spcPts val="0"/>
              </a:spcBef>
              <a:spcAft>
                <a:spcPts val="0"/>
              </a:spcAft>
              <a:buClr>
                <a:srgbClr val="FFFFFF"/>
              </a:buClr>
              <a:buSzPts val="1670"/>
              <a:buFont typeface="Helvetica Neue Light"/>
              <a:buChar char="●"/>
            </a:pPr>
            <a:r>
              <a:rPr lang="en" sz="1670" b="1">
                <a:solidFill>
                  <a:srgbClr val="FFFFFF"/>
                </a:solidFill>
                <a:latin typeface="Helvetica Neue"/>
                <a:ea typeface="Helvetica Neue"/>
                <a:cs typeface="Helvetica Neue"/>
                <a:sym typeface="Helvetica Neue"/>
              </a:rPr>
              <a:t>Unreliable data</a:t>
            </a:r>
            <a:r>
              <a:rPr lang="en" sz="1670">
                <a:solidFill>
                  <a:srgbClr val="FFFFFF"/>
                </a:solidFill>
                <a:latin typeface="Helvetica Neue Light"/>
                <a:ea typeface="Helvetica Neue Light"/>
                <a:cs typeface="Helvetica Neue Light"/>
                <a:sym typeface="Helvetica Neue Light"/>
              </a:rPr>
              <a:t> (arts course offerings K-12) muddies Prop 28’s impact</a:t>
            </a:r>
            <a:endParaRPr sz="1670">
              <a:solidFill>
                <a:schemeClr val="lt1"/>
              </a:solidFill>
              <a:latin typeface="Helvetica Neue Light"/>
              <a:ea typeface="Helvetica Neue Light"/>
              <a:cs typeface="Helvetica Neue Light"/>
              <a:sym typeface="Helvetica Neue Light"/>
            </a:endParaRPr>
          </a:p>
          <a:p>
            <a:pPr marL="417695" lvl="0" indent="-314917" algn="l" rtl="0">
              <a:spcBef>
                <a:spcPts val="0"/>
              </a:spcBef>
              <a:spcAft>
                <a:spcPts val="0"/>
              </a:spcAft>
              <a:buClr>
                <a:srgbClr val="FFFFFF"/>
              </a:buClr>
              <a:buSzPts val="1670"/>
              <a:buFont typeface="Helvetica Neue"/>
              <a:buChar char="●"/>
            </a:pPr>
            <a:r>
              <a:rPr lang="en" sz="1670" b="1">
                <a:solidFill>
                  <a:schemeClr val="lt1"/>
                </a:solidFill>
                <a:latin typeface="Helvetica Neue"/>
                <a:ea typeface="Helvetica Neue"/>
                <a:cs typeface="Helvetica Neue"/>
                <a:sym typeface="Helvetica Neue"/>
              </a:rPr>
              <a:t>Arts Educator shortage </a:t>
            </a:r>
            <a:endParaRPr sz="1670" b="1">
              <a:solidFill>
                <a:srgbClr val="FFFFFF"/>
              </a:solidFill>
              <a:latin typeface="Helvetica Neue"/>
              <a:ea typeface="Helvetica Neue"/>
              <a:cs typeface="Helvetica Neue"/>
              <a:sym typeface="Helvetica Neue"/>
            </a:endParaRPr>
          </a:p>
          <a:p>
            <a:pPr marL="417695" lvl="0" indent="-314917" algn="l" rtl="0">
              <a:spcBef>
                <a:spcPts val="0"/>
              </a:spcBef>
              <a:spcAft>
                <a:spcPts val="0"/>
              </a:spcAft>
              <a:buClr>
                <a:srgbClr val="FFFFFF"/>
              </a:buClr>
              <a:buSzPts val="1670"/>
              <a:buFont typeface="Helvetica Neue Light"/>
              <a:buChar char="●"/>
            </a:pPr>
            <a:r>
              <a:rPr lang="en" sz="1670" b="1">
                <a:solidFill>
                  <a:srgbClr val="FFFFFF"/>
                </a:solidFill>
                <a:latin typeface="Helvetica Neue"/>
                <a:ea typeface="Helvetica Neue"/>
                <a:cs typeface="Helvetica Neue"/>
                <a:sym typeface="Helvetica Neue"/>
              </a:rPr>
              <a:t>Technical Assistance needed</a:t>
            </a:r>
            <a:r>
              <a:rPr lang="en" sz="1670">
                <a:solidFill>
                  <a:srgbClr val="FFFFFF"/>
                </a:solidFill>
                <a:latin typeface="Helvetica Neue Light"/>
                <a:ea typeface="Helvetica Neue Light"/>
                <a:cs typeface="Helvetica Neue Light"/>
                <a:sym typeface="Helvetica Neue Light"/>
              </a:rPr>
              <a:t> for planning, program development, staffing and professional development. </a:t>
            </a:r>
            <a:endParaRPr sz="1670">
              <a:solidFill>
                <a:srgbClr val="FFFFFF"/>
              </a:solidFill>
              <a:latin typeface="Helvetica Neue Light"/>
              <a:ea typeface="Helvetica Neue Light"/>
              <a:cs typeface="Helvetica Neue Light"/>
              <a:sym typeface="Helvetica Neue Light"/>
            </a:endParaRPr>
          </a:p>
        </p:txBody>
      </p:sp>
      <p:sp>
        <p:nvSpPr>
          <p:cNvPr id="163" name="Google Shape;163;p27"/>
          <p:cNvSpPr txBox="1"/>
          <p:nvPr/>
        </p:nvSpPr>
        <p:spPr>
          <a:xfrm>
            <a:off x="281700" y="196475"/>
            <a:ext cx="7252500" cy="807600"/>
          </a:xfrm>
          <a:prstGeom prst="rect">
            <a:avLst/>
          </a:prstGeom>
          <a:noFill/>
          <a:ln>
            <a:noFill/>
          </a:ln>
        </p:spPr>
        <p:txBody>
          <a:bodyPr spcFirstLastPara="1" wrap="square" lIns="83525" tIns="83525" rIns="83525" bIns="83525" anchor="t" anchorCtr="0">
            <a:noAutofit/>
          </a:bodyPr>
          <a:lstStyle/>
          <a:p>
            <a:pPr marL="0" lvl="0" indent="0" algn="l" rtl="0">
              <a:spcBef>
                <a:spcPts val="0"/>
              </a:spcBef>
              <a:spcAft>
                <a:spcPts val="0"/>
              </a:spcAft>
              <a:buNone/>
            </a:pPr>
            <a:r>
              <a:rPr lang="en" sz="4385" b="1">
                <a:solidFill>
                  <a:schemeClr val="lt1"/>
                </a:solidFill>
                <a:latin typeface="Fjalla One"/>
                <a:ea typeface="Fjalla One"/>
                <a:cs typeface="Fjalla One"/>
                <a:sym typeface="Fjalla One"/>
              </a:rPr>
              <a:t>Prop 28 Implementation </a:t>
            </a:r>
            <a:r>
              <a:rPr lang="en" sz="1553" b="1">
                <a:solidFill>
                  <a:schemeClr val="lt1"/>
                </a:solidFill>
                <a:latin typeface="Fjalla One"/>
                <a:ea typeface="Fjalla One"/>
                <a:cs typeface="Fjalla One"/>
                <a:sym typeface="Fjalla One"/>
              </a:rPr>
              <a:t>(core challenges)</a:t>
            </a:r>
            <a:endParaRPr sz="1553" b="1">
              <a:solidFill>
                <a:srgbClr val="FFFFFF"/>
              </a:solidFill>
              <a:latin typeface="Fjalla One"/>
              <a:ea typeface="Fjalla One"/>
              <a:cs typeface="Fjalla One"/>
              <a:sym typeface="Fjalla One"/>
            </a:endParaRPr>
          </a:p>
        </p:txBody>
      </p:sp>
      <p:pic>
        <p:nvPicPr>
          <p:cNvPr id="164" name="Google Shape;164;p27"/>
          <p:cNvPicPr preferRelativeResize="0"/>
          <p:nvPr/>
        </p:nvPicPr>
        <p:blipFill rotWithShape="1">
          <a:blip r:embed="rId4">
            <a:alphaModFix/>
          </a:blip>
          <a:srcRect/>
          <a:stretch/>
        </p:blipFill>
        <p:spPr>
          <a:xfrm>
            <a:off x="7096125" y="57150"/>
            <a:ext cx="1945350" cy="19453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730</Words>
  <Application>Microsoft Office PowerPoint</Application>
  <PresentationFormat>On-screen Show (16:9)</PresentationFormat>
  <Paragraphs>60</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Helvetica Neue Light</vt:lpstr>
      <vt:lpstr>Calibri</vt:lpstr>
      <vt:lpstr>Helvetica Neue</vt:lpstr>
      <vt:lpstr>Fjalla One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Robinson, Lauren</dc:creator>
  <cp:lastModifiedBy>Robinson, Lauren</cp:lastModifiedBy>
  <cp:revision>1</cp:revision>
  <dcterms:modified xsi:type="dcterms:W3CDTF">2026-02-10T18:41:14Z</dcterms:modified>
</cp:coreProperties>
</file>